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5"/>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viewProps" Target="view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jpeg"/><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jpeg"/><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jpeg"/><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17.jpeg"/><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jpeg"/><Relationship Id="rId1" Type="http://schemas.openxmlformats.org/officeDocument/2006/relationships/slideLayout" Target="../slideLayouts/slideLayout20.xml"/><Relationship Id="rId4" Type="http://schemas.openxmlformats.org/officeDocument/2006/relationships/image" Target="../media/image23.jpeg"/></Relationships>
</file>

<file path=ppt/slides/_rels/slide110.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16.xml"/></Relationships>
</file>

<file path=ppt/slides/_rels/slide112.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1.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7.jpeg"/><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8.jpe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1.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png"/></Relationships>
</file>

<file path=ppt/slides/_rels/slide3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7.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0.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0.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85.pn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0.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2.jpe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e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jpe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99.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jpe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e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0.xml"/></Relationships>
</file>

<file path=ppt/slides/_rels/slide9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jpeg"/><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jpeg"/><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7.jpe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jpe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jpeg"/><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17.jpeg"/><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Pr u="sng"/>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God made the world and the first man, Adam. After Adam fell, God began working His plan of redemption through Jesus Christ. He called Abraham out from the pagan world and gave him a covenant of grace. By Abraham’s son Jacob, God created the nation Israel"/>
          <p:cNvSpPr txBox="1">
            <a:spLocks noGrp="1"/>
          </p:cNvSpPr>
          <p:nvPr>
            <p:ph type="body" sz="quarter" idx="1"/>
          </p:nvPr>
        </p:nvSpPr>
        <p:spPr>
          <a:xfrm>
            <a:off x="965200" y="990600"/>
            <a:ext cx="4800204" cy="8509000"/>
          </a:xfrm>
          <a:prstGeom prst="rect">
            <a:avLst/>
          </a:prstGeom>
        </p:spPr>
        <p:txBody>
          <a:bodyPr/>
          <a:lstStyle>
            <a:lvl1pPr>
              <a:defRPr sz="3400">
                <a:solidFill>
                  <a:srgbClr val="94E3FE"/>
                </a:solidFill>
              </a:defRPr>
            </a:lvl1pPr>
          </a:lstStyle>
          <a:p>
            <a:r>
              <a:t>God made the world and the first man, Adam. After Adam fell, God began working His plan of redemption through Jesus Christ. He called Abraham out from the pagan world and gave him a covenant of grace. By Abraham’s son Jacob, God created the nation Israel. </a:t>
            </a:r>
          </a:p>
        </p:txBody>
      </p:sp>
      <p:grpSp>
        <p:nvGrpSpPr>
          <p:cNvPr id="367" name="Abraham 1.jpg"/>
          <p:cNvGrpSpPr/>
          <p:nvPr/>
        </p:nvGrpSpPr>
        <p:grpSpPr>
          <a:xfrm>
            <a:off x="6999611" y="1083236"/>
            <a:ext cx="5176352" cy="6845301"/>
            <a:chOff x="0" y="0"/>
            <a:chExt cx="5176350" cy="6845300"/>
          </a:xfrm>
        </p:grpSpPr>
        <p:pic>
          <p:nvPicPr>
            <p:cNvPr id="366" name="Abraham 1.jpg" descr="Abraham 1.jpg"/>
            <p:cNvPicPr>
              <a:picLocks noChangeAspect="1"/>
            </p:cNvPicPr>
            <p:nvPr/>
          </p:nvPicPr>
          <p:blipFill>
            <a:blip r:embed="rId2"/>
            <a:srcRect l="23324" r="35121"/>
            <a:stretch>
              <a:fillRect/>
            </a:stretch>
          </p:blipFill>
          <p:spPr>
            <a:xfrm>
              <a:off x="76200" y="63500"/>
              <a:ext cx="5036651" cy="6705601"/>
            </a:xfrm>
            <a:prstGeom prst="rect">
              <a:avLst/>
            </a:prstGeom>
            <a:ln>
              <a:noFill/>
            </a:ln>
            <a:effectLst/>
          </p:spPr>
        </p:pic>
        <p:pic>
          <p:nvPicPr>
            <p:cNvPr id="365" name="Abraham 1.jpg" descr="Abraham 1.jpg"/>
            <p:cNvPicPr>
              <a:picLocks/>
            </p:cNvPicPr>
            <p:nvPr/>
          </p:nvPicPr>
          <p:blipFill>
            <a:blip r:embed="rId3"/>
            <a:stretch>
              <a:fillRect/>
            </a:stretch>
          </p:blipFill>
          <p:spPr>
            <a:xfrm>
              <a:off x="0" y="0"/>
              <a:ext cx="5176351" cy="6845300"/>
            </a:xfrm>
            <a:prstGeom prst="rect">
              <a:avLst/>
            </a:prstGeom>
            <a:effectLst/>
          </p:spPr>
        </p:pic>
      </p:gr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 name="“Manna” means “what is it?” (Ex. 16:15)."/>
          <p:cNvSpPr txBox="1"/>
          <p:nvPr/>
        </p:nvSpPr>
        <p:spPr>
          <a:xfrm>
            <a:off x="901510" y="2637220"/>
            <a:ext cx="4682395" cy="65370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“Manna” means “what is it?” (Ex. 16:15).</a:t>
            </a:r>
          </a:p>
        </p:txBody>
      </p:sp>
      <p:grpSp>
        <p:nvGrpSpPr>
          <p:cNvPr id="827" name="A005258.jpg"/>
          <p:cNvGrpSpPr/>
          <p:nvPr/>
        </p:nvGrpSpPr>
        <p:grpSpPr>
          <a:xfrm>
            <a:off x="5886056" y="878070"/>
            <a:ext cx="6125104" cy="7997460"/>
            <a:chOff x="0" y="0"/>
            <a:chExt cx="6125103" cy="7997459"/>
          </a:xfrm>
        </p:grpSpPr>
        <p:pic>
          <p:nvPicPr>
            <p:cNvPr id="826" name="A005258.jpg" descr="A005258.jpg"/>
            <p:cNvPicPr>
              <a:picLocks noChangeAspect="1"/>
            </p:cNvPicPr>
            <p:nvPr/>
          </p:nvPicPr>
          <p:blipFill>
            <a:blip r:embed="rId2"/>
            <a:srcRect l="3466" r="23336"/>
            <a:stretch>
              <a:fillRect/>
            </a:stretch>
          </p:blipFill>
          <p:spPr>
            <a:xfrm>
              <a:off x="76200" y="63500"/>
              <a:ext cx="5985404" cy="7857760"/>
            </a:xfrm>
            <a:prstGeom prst="rect">
              <a:avLst/>
            </a:prstGeom>
            <a:ln>
              <a:noFill/>
            </a:ln>
            <a:effectLst/>
          </p:spPr>
        </p:pic>
        <p:pic>
          <p:nvPicPr>
            <p:cNvPr id="825" name="A005258.jpg" descr="A005258.jpg"/>
            <p:cNvPicPr>
              <a:picLocks/>
            </p:cNvPicPr>
            <p:nvPr/>
          </p:nvPicPr>
          <p:blipFill>
            <a:blip r:embed="rId3"/>
            <a:stretch>
              <a:fillRect/>
            </a:stretch>
          </p:blipFill>
          <p:spPr>
            <a:xfrm>
              <a:off x="0" y="0"/>
              <a:ext cx="6125104" cy="7997461"/>
            </a:xfrm>
            <a:prstGeom prst="rect">
              <a:avLst/>
            </a:prstGeom>
            <a:effectLst/>
          </p:spPr>
        </p:pic>
      </p:gr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 name="God called it “bread from heaven” (Ex. 16:4).…"/>
          <p:cNvSpPr txBox="1"/>
          <p:nvPr/>
        </p:nvSpPr>
        <p:spPr>
          <a:xfrm>
            <a:off x="901510" y="1235733"/>
            <a:ext cx="4682395" cy="65370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25779">
              <a:lnSpc>
                <a:spcPct val="110000"/>
              </a:lnSpc>
              <a:defRPr sz="3059" cap="none">
                <a:solidFill>
                  <a:srgbClr val="94E3FE"/>
                </a:solidFill>
              </a:defRPr>
            </a:pPr>
            <a:r>
              <a:t>God called it “bread from heaven” (Ex. 16:4). </a:t>
            </a:r>
          </a:p>
          <a:p>
            <a:pPr algn="l" defTabSz="525779">
              <a:lnSpc>
                <a:spcPct val="110000"/>
              </a:lnSpc>
              <a:defRPr sz="3059" cap="none">
                <a:solidFill>
                  <a:srgbClr val="94E3FE"/>
                </a:solidFill>
              </a:defRPr>
            </a:pPr>
            <a:endParaRPr/>
          </a:p>
          <a:p>
            <a:pPr algn="l" defTabSz="525779">
              <a:lnSpc>
                <a:spcPct val="110000"/>
              </a:lnSpc>
              <a:defRPr sz="3059" cap="none">
                <a:solidFill>
                  <a:srgbClr val="94E3FE"/>
                </a:solidFill>
              </a:defRPr>
            </a:pPr>
            <a:r>
              <a:t>It was small and round and looked like frost on the ground (Ex. 16:13-14). </a:t>
            </a:r>
          </a:p>
          <a:p>
            <a:pPr algn="l" defTabSz="525779">
              <a:lnSpc>
                <a:spcPct val="110000"/>
              </a:lnSpc>
              <a:defRPr sz="3059" cap="none">
                <a:solidFill>
                  <a:srgbClr val="94E3FE"/>
                </a:solidFill>
              </a:defRPr>
            </a:pPr>
            <a:endParaRPr/>
          </a:p>
          <a:p>
            <a:pPr algn="l" defTabSz="525779">
              <a:lnSpc>
                <a:spcPct val="110000"/>
              </a:lnSpc>
              <a:defRPr sz="3059" cap="none">
                <a:solidFill>
                  <a:srgbClr val="94E3FE"/>
                </a:solidFill>
              </a:defRPr>
            </a:pPr>
            <a:r>
              <a:t>It tasted like wafers made with honey (Ex. 16:31) and fresh oil (Nu. 11:8).</a:t>
            </a:r>
          </a:p>
        </p:txBody>
      </p:sp>
      <p:grpSp>
        <p:nvGrpSpPr>
          <p:cNvPr id="832" name="Oct.-22-pic-1080x675.jpg"/>
          <p:cNvGrpSpPr/>
          <p:nvPr/>
        </p:nvGrpSpPr>
        <p:grpSpPr>
          <a:xfrm>
            <a:off x="6249600" y="1261201"/>
            <a:ext cx="5541427" cy="7231198"/>
            <a:chOff x="0" y="0"/>
            <a:chExt cx="5541426" cy="7231196"/>
          </a:xfrm>
        </p:grpSpPr>
        <p:pic>
          <p:nvPicPr>
            <p:cNvPr id="831" name="Oct.-22-pic-1080x675.jpg" descr="Oct.-22-pic-1080x675.jpg"/>
            <p:cNvPicPr>
              <a:picLocks noChangeAspect="1"/>
            </p:cNvPicPr>
            <p:nvPr/>
          </p:nvPicPr>
          <p:blipFill>
            <a:blip r:embed="rId2"/>
            <a:srcRect l="26196" r="26196"/>
            <a:stretch>
              <a:fillRect/>
            </a:stretch>
          </p:blipFill>
          <p:spPr>
            <a:xfrm>
              <a:off x="76200" y="63499"/>
              <a:ext cx="5401727" cy="7091498"/>
            </a:xfrm>
            <a:prstGeom prst="rect">
              <a:avLst/>
            </a:prstGeom>
            <a:ln>
              <a:noFill/>
            </a:ln>
            <a:effectLst/>
          </p:spPr>
        </p:pic>
        <p:pic>
          <p:nvPicPr>
            <p:cNvPr id="830" name="Oct.-22-pic-1080x675.jpg" descr="Oct.-22-pic-1080x675.jpg"/>
            <p:cNvPicPr>
              <a:picLocks/>
            </p:cNvPicPr>
            <p:nvPr/>
          </p:nvPicPr>
          <p:blipFill>
            <a:blip r:embed="rId3"/>
            <a:stretch>
              <a:fillRect/>
            </a:stretch>
          </p:blipFill>
          <p:spPr>
            <a:xfrm>
              <a:off x="-1" y="-1"/>
              <a:ext cx="5541428" cy="7231198"/>
            </a:xfrm>
            <a:prstGeom prst="rect">
              <a:avLst/>
            </a:prstGeom>
            <a:effectLst/>
          </p:spPr>
        </p:pic>
      </p:gr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 name="The manna had to be gathered daily (Ex. 16:20-21), signifying that the believer has to walk with Christ anew every day, feeding on His Word, walking in His Spirit. Each day is a new day that requires new sustenance."/>
          <p:cNvSpPr txBox="1"/>
          <p:nvPr/>
        </p:nvSpPr>
        <p:spPr>
          <a:xfrm>
            <a:off x="901510" y="1299486"/>
            <a:ext cx="4682395" cy="65370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manna had to be gathered daily (Ex. 16:20-21), signifying that the believer has to walk with Christ anew every day, feeding on His Word, walking in His Spirit. Each day is a new day that requires new sustenance.</a:t>
            </a:r>
          </a:p>
        </p:txBody>
      </p:sp>
      <p:grpSp>
        <p:nvGrpSpPr>
          <p:cNvPr id="837" name="cph_30120279944-780x1024.jpg"/>
          <p:cNvGrpSpPr/>
          <p:nvPr/>
        </p:nvGrpSpPr>
        <p:grpSpPr>
          <a:xfrm>
            <a:off x="6264729" y="1182211"/>
            <a:ext cx="5661764" cy="7389178"/>
            <a:chOff x="0" y="0"/>
            <a:chExt cx="5661762" cy="7389176"/>
          </a:xfrm>
        </p:grpSpPr>
        <p:pic>
          <p:nvPicPr>
            <p:cNvPr id="836" name="cph_30120279944-780x1024.jpg" descr="cph_30120279944-780x1024.jpg"/>
            <p:cNvPicPr>
              <a:picLocks noChangeAspect="1"/>
            </p:cNvPicPr>
            <p:nvPr/>
          </p:nvPicPr>
          <p:blipFill>
            <a:blip r:embed="rId2"/>
            <a:srcRect/>
            <a:stretch>
              <a:fillRect/>
            </a:stretch>
          </p:blipFill>
          <p:spPr>
            <a:xfrm>
              <a:off x="76200" y="63500"/>
              <a:ext cx="5522063" cy="7249477"/>
            </a:xfrm>
            <a:prstGeom prst="rect">
              <a:avLst/>
            </a:prstGeom>
            <a:ln>
              <a:noFill/>
            </a:ln>
            <a:effectLst/>
          </p:spPr>
        </p:pic>
        <p:pic>
          <p:nvPicPr>
            <p:cNvPr id="835" name="cph_30120279944-780x1024.jpg" descr="cph_30120279944-780x1024.jpg"/>
            <p:cNvPicPr>
              <a:picLocks/>
            </p:cNvPicPr>
            <p:nvPr/>
          </p:nvPicPr>
          <p:blipFill>
            <a:blip r:embed="rId3"/>
            <a:stretch>
              <a:fillRect/>
            </a:stretch>
          </p:blipFill>
          <p:spPr>
            <a:xfrm>
              <a:off x="-1" y="-1"/>
              <a:ext cx="5661764" cy="7389178"/>
            </a:xfrm>
            <a:prstGeom prst="rect">
              <a:avLst/>
            </a:prstGeom>
            <a:effectLst/>
          </p:spPr>
        </p:pic>
      </p:grpSp>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 name="In the wilderness of Sin, God revealed the sabbath to Israel (Ex. 16:23-60). It is a sign between God and Israel and has nothing to do with the Church. “Speak thou also unto the children of Israel, saying, Verily my sabbaths ye shall keep: for it is a si"/>
          <p:cNvSpPr txBox="1"/>
          <p:nvPr/>
        </p:nvSpPr>
        <p:spPr>
          <a:xfrm>
            <a:off x="1117886" y="5382855"/>
            <a:ext cx="10769028" cy="40101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25779">
              <a:lnSpc>
                <a:spcPct val="110000"/>
              </a:lnSpc>
              <a:defRPr sz="3059" cap="none">
                <a:solidFill>
                  <a:srgbClr val="94E3FE"/>
                </a:solidFill>
              </a:defRPr>
            </a:pPr>
            <a:r>
              <a:t>In the wilderness of Sin, God revealed the sabbath to Israel (Ex. 16:23-60). It is a sign between God and Israel and has nothing to do with the Church. </a:t>
            </a:r>
            <a:r>
              <a:rPr>
                <a:solidFill>
                  <a:srgbClr val="FFFFFF"/>
                </a:solidFill>
              </a:rPr>
              <a:t>“Speak thou also unto the children of Israel, saying, Verily my sabbaths ye shall keep: for it </a:t>
            </a:r>
            <a:r>
              <a:rPr i="1">
                <a:solidFill>
                  <a:srgbClr val="FFFFFF"/>
                </a:solidFill>
              </a:rPr>
              <a:t>is</a:t>
            </a:r>
            <a:r>
              <a:rPr>
                <a:solidFill>
                  <a:srgbClr val="FFFFFF"/>
                </a:solidFill>
              </a:rPr>
              <a:t> a sign between me and you throughout your generations. … It </a:t>
            </a:r>
            <a:r>
              <a:rPr i="1">
                <a:solidFill>
                  <a:srgbClr val="FFFFFF"/>
                </a:solidFill>
              </a:rPr>
              <a:t>is</a:t>
            </a:r>
            <a:r>
              <a:rPr>
                <a:solidFill>
                  <a:srgbClr val="FFFFFF"/>
                </a:solidFill>
              </a:rPr>
              <a:t> a sign between me and the children of Israel for ever” (Ex. 31:12-13, 17).</a:t>
            </a:r>
          </a:p>
        </p:txBody>
      </p:sp>
      <p:pic>
        <p:nvPicPr>
          <p:cNvPr id="840" name="sabbath.jpg" descr="sabbath.jpg"/>
          <p:cNvPicPr>
            <a:picLocks noChangeAspect="1"/>
          </p:cNvPicPr>
          <p:nvPr/>
        </p:nvPicPr>
        <p:blipFill>
          <a:blip r:embed="rId2"/>
          <a:srcRect l="6545" t="24287" r="3809" b="14305"/>
          <a:stretch>
            <a:fillRect/>
          </a:stretch>
        </p:blipFill>
        <p:spPr>
          <a:xfrm>
            <a:off x="2129234" y="566374"/>
            <a:ext cx="8746451" cy="4493557"/>
          </a:xfrm>
          <a:prstGeom prst="rect">
            <a:avLst/>
          </a:prstGeom>
          <a:ln w="12700">
            <a:miter lim="400000"/>
          </a:ln>
        </p:spPr>
      </p:pic>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 name="“Moreover also I gave them my sabbaths, to be a sign between me and them, that they might know that I am the LORD that sanctify them” (Eze. 20:10-12)."/>
          <p:cNvSpPr txBox="1"/>
          <p:nvPr/>
        </p:nvSpPr>
        <p:spPr>
          <a:xfrm>
            <a:off x="1786482" y="5729989"/>
            <a:ext cx="9431836" cy="32769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rPr>
                <a:solidFill>
                  <a:srgbClr val="FFFFFF"/>
                </a:solidFill>
              </a:rPr>
              <a:t>“Moreover also I gave them my sabbaths, to be a sign between me and them, that they might know that I </a:t>
            </a:r>
            <a:r>
              <a:rPr i="1">
                <a:solidFill>
                  <a:srgbClr val="FFFFFF"/>
                </a:solidFill>
              </a:rPr>
              <a:t>am</a:t>
            </a:r>
            <a:r>
              <a:rPr>
                <a:solidFill>
                  <a:srgbClr val="FFFFFF"/>
                </a:solidFill>
              </a:rPr>
              <a:t> the LORD that sanctify them” (Eze. 20:10-12).</a:t>
            </a:r>
          </a:p>
        </p:txBody>
      </p:sp>
      <p:pic>
        <p:nvPicPr>
          <p:cNvPr id="843" name="sabbath.jpg" descr="sabbath.jpg"/>
          <p:cNvPicPr>
            <a:picLocks noChangeAspect="1"/>
          </p:cNvPicPr>
          <p:nvPr/>
        </p:nvPicPr>
        <p:blipFill>
          <a:blip r:embed="rId2"/>
          <a:srcRect l="6545" t="18227" r="3809" b="14305"/>
          <a:stretch>
            <a:fillRect/>
          </a:stretch>
        </p:blipFill>
        <p:spPr>
          <a:xfrm>
            <a:off x="2129234" y="554796"/>
            <a:ext cx="8746452" cy="4936935"/>
          </a:xfrm>
          <a:prstGeom prst="rect">
            <a:avLst/>
          </a:prstGeom>
          <a:ln w="12700">
            <a:miter lim="400000"/>
          </a:ln>
        </p:spPr>
      </p:pic>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 name="At REPHIDIM, the people again doubted God and murmured against Moses, and God instructed Moses to strike the rock to bring forth water (Ex. 17:1-7)."/>
          <p:cNvSpPr txBox="1"/>
          <p:nvPr/>
        </p:nvSpPr>
        <p:spPr>
          <a:xfrm>
            <a:off x="760818" y="7026576"/>
            <a:ext cx="11483164" cy="25827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At </a:t>
            </a:r>
            <a:r>
              <a:rPr>
                <a:solidFill>
                  <a:srgbClr val="FFFFFF"/>
                </a:solidFill>
              </a:rPr>
              <a:t>REPHIDIM</a:t>
            </a:r>
            <a:r>
              <a:t>, the people again doubted God and murmured against Moses, and God instructed Moses to strike the rock to bring forth water (Ex. 17:1-7).</a:t>
            </a:r>
          </a:p>
        </p:txBody>
      </p:sp>
      <p:grpSp>
        <p:nvGrpSpPr>
          <p:cNvPr id="848" name="Egypt.jpeg"/>
          <p:cNvGrpSpPr/>
          <p:nvPr/>
        </p:nvGrpSpPr>
        <p:grpSpPr>
          <a:xfrm>
            <a:off x="1554030" y="504446"/>
            <a:ext cx="10054367" cy="6211446"/>
            <a:chOff x="0" y="0"/>
            <a:chExt cx="10054366" cy="6211445"/>
          </a:xfrm>
        </p:grpSpPr>
        <p:pic>
          <p:nvPicPr>
            <p:cNvPr id="847" name="Egypt.jpeg" descr="Egypt.jpeg"/>
            <p:cNvPicPr>
              <a:picLocks noChangeAspect="1"/>
            </p:cNvPicPr>
            <p:nvPr/>
          </p:nvPicPr>
          <p:blipFill>
            <a:blip r:embed="rId2"/>
            <a:srcRect l="13476" t="35759" r="12296" b="3631"/>
            <a:stretch>
              <a:fillRect/>
            </a:stretch>
          </p:blipFill>
          <p:spPr>
            <a:xfrm>
              <a:off x="76200" y="63500"/>
              <a:ext cx="9914667" cy="6071746"/>
            </a:xfrm>
            <a:prstGeom prst="rect">
              <a:avLst/>
            </a:prstGeom>
            <a:ln>
              <a:noFill/>
            </a:ln>
            <a:effectLst/>
          </p:spPr>
        </p:pic>
        <p:pic>
          <p:nvPicPr>
            <p:cNvPr id="846" name="Egypt.jpeg" descr="Egypt.jpeg"/>
            <p:cNvPicPr>
              <a:picLocks/>
            </p:cNvPicPr>
            <p:nvPr/>
          </p:nvPicPr>
          <p:blipFill>
            <a:blip r:embed="rId3"/>
            <a:stretch>
              <a:fillRect/>
            </a:stretch>
          </p:blipFill>
          <p:spPr>
            <a:xfrm>
              <a:off x="0" y="-1"/>
              <a:ext cx="10054367" cy="6211447"/>
            </a:xfrm>
            <a:prstGeom prst="rect">
              <a:avLst/>
            </a:prstGeom>
            <a:effectLst/>
          </p:spPr>
        </p:pic>
      </p:grpSp>
      <p:sp>
        <p:nvSpPr>
          <p:cNvPr id="849" name="shur"/>
          <p:cNvSpPr txBox="1"/>
          <p:nvPr/>
        </p:nvSpPr>
        <p:spPr>
          <a:xfrm>
            <a:off x="6836794" y="2115080"/>
            <a:ext cx="1481746"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shur</a:t>
            </a:r>
          </a:p>
        </p:txBody>
      </p:sp>
      <p:sp>
        <p:nvSpPr>
          <p:cNvPr id="850" name="marah"/>
          <p:cNvSpPr txBox="1"/>
          <p:nvPr/>
        </p:nvSpPr>
        <p:spPr>
          <a:xfrm>
            <a:off x="6263271" y="3349818"/>
            <a:ext cx="1343199"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marah</a:t>
            </a:r>
          </a:p>
        </p:txBody>
      </p:sp>
      <p:sp>
        <p:nvSpPr>
          <p:cNvPr id="851" name="sin"/>
          <p:cNvSpPr txBox="1"/>
          <p:nvPr/>
        </p:nvSpPr>
        <p:spPr>
          <a:xfrm>
            <a:off x="6836794" y="3929229"/>
            <a:ext cx="1481746"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000000"/>
                </a:solidFill>
              </a:defRPr>
            </a:lvl1pPr>
          </a:lstStyle>
          <a:p>
            <a:r>
              <a:t>sin</a:t>
            </a:r>
          </a:p>
        </p:txBody>
      </p:sp>
      <p:sp>
        <p:nvSpPr>
          <p:cNvPr id="852" name="rephidim"/>
          <p:cNvSpPr txBox="1"/>
          <p:nvPr/>
        </p:nvSpPr>
        <p:spPr>
          <a:xfrm>
            <a:off x="7280582" y="5151735"/>
            <a:ext cx="1728702"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rephidim</a:t>
            </a:r>
          </a:p>
        </p:txBody>
      </p:sp>
      <p:sp>
        <p:nvSpPr>
          <p:cNvPr id="853" name="Sinai"/>
          <p:cNvSpPr txBox="1"/>
          <p:nvPr/>
        </p:nvSpPr>
        <p:spPr>
          <a:xfrm>
            <a:off x="7802105" y="5607832"/>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Sinai</a:t>
            </a:r>
          </a:p>
        </p:txBody>
      </p:sp>
      <p:sp>
        <p:nvSpPr>
          <p:cNvPr id="858" name="Connection Line"/>
          <p:cNvSpPr/>
          <p:nvPr/>
        </p:nvSpPr>
        <p:spPr>
          <a:xfrm>
            <a:off x="6617295" y="3788250"/>
            <a:ext cx="840755" cy="13888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789" y="7493"/>
                  <a:pt x="19989" y="14693"/>
                  <a:pt x="21600" y="21600"/>
                </a:cubicBezTo>
              </a:path>
            </a:pathLst>
          </a:custGeom>
          <a:ln w="76200">
            <a:solidFill>
              <a:srgbClr val="000000"/>
            </a:solidFill>
            <a:miter lim="400000"/>
            <a:tailEnd type="triangle"/>
          </a:ln>
        </p:spPr>
        <p:txBody>
          <a:bodyPr/>
          <a:lstStyle/>
          <a:p>
            <a:endParaRPr/>
          </a:p>
        </p:txBody>
      </p:sp>
      <p:sp>
        <p:nvSpPr>
          <p:cNvPr id="855" name="egypt"/>
          <p:cNvSpPr txBox="1"/>
          <p:nvPr/>
        </p:nvSpPr>
        <p:spPr>
          <a:xfrm>
            <a:off x="2477728" y="1598613"/>
            <a:ext cx="1750145"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egypt</a:t>
            </a:r>
          </a:p>
        </p:txBody>
      </p:sp>
      <p:sp>
        <p:nvSpPr>
          <p:cNvPr id="859" name="Connection Line"/>
          <p:cNvSpPr/>
          <p:nvPr/>
        </p:nvSpPr>
        <p:spPr>
          <a:xfrm>
            <a:off x="5376730" y="2514632"/>
            <a:ext cx="1184474" cy="963642"/>
          </a:xfrm>
          <a:custGeom>
            <a:avLst/>
            <a:gdLst/>
            <a:ahLst/>
            <a:cxnLst>
              <a:cxn ang="0">
                <a:pos x="wd2" y="hd2"/>
              </a:cxn>
              <a:cxn ang="5400000">
                <a:pos x="wd2" y="hd2"/>
              </a:cxn>
              <a:cxn ang="10800000">
                <a:pos x="wd2" y="hd2"/>
              </a:cxn>
              <a:cxn ang="16200000">
                <a:pos x="wd2" y="hd2"/>
              </a:cxn>
            </a:cxnLst>
            <a:rect l="0" t="0" r="r" b="b"/>
            <a:pathLst>
              <a:path w="21600" h="20516" extrusionOk="0">
                <a:moveTo>
                  <a:pt x="0" y="140"/>
                </a:moveTo>
                <a:cubicBezTo>
                  <a:pt x="13187" y="-1084"/>
                  <a:pt x="20387" y="5708"/>
                  <a:pt x="21600" y="20516"/>
                </a:cubicBezTo>
              </a:path>
            </a:pathLst>
          </a:custGeom>
          <a:ln w="76200">
            <a:solidFill>
              <a:srgbClr val="000000"/>
            </a:solidFill>
            <a:miter lim="400000"/>
            <a:tailEnd type="triangle"/>
          </a:ln>
        </p:spPr>
        <p:txBody>
          <a:bodyPr/>
          <a:lstStyle/>
          <a:p>
            <a:endParaRPr/>
          </a:p>
        </p:txBody>
      </p:sp>
      <p:sp>
        <p:nvSpPr>
          <p:cNvPr id="857" name="© Knowing the Bible"/>
          <p:cNvSpPr txBox="1"/>
          <p:nvPr/>
        </p:nvSpPr>
        <p:spPr>
          <a:xfrm>
            <a:off x="1014412" y="6176519"/>
            <a:ext cx="4140598"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 name="The spiritual meaning of the rock is given in 1 Corinthians 10:4. The rock was Christ. He was stricken on the cross to become God’s free gift of salvation (living water) to mankind."/>
          <p:cNvSpPr txBox="1"/>
          <p:nvPr/>
        </p:nvSpPr>
        <p:spPr>
          <a:xfrm>
            <a:off x="1517710" y="6678513"/>
            <a:ext cx="9969380" cy="2329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94E3FE"/>
                </a:solidFill>
              </a:defRPr>
            </a:lvl1pPr>
          </a:lstStyle>
          <a:p>
            <a:r>
              <a:t>The spiritual meaning of the rock is given in 1 Corinthians 10:4. The rock was Christ. He was stricken on the cross to become God’s free gift of salvation (living water) to mankind.  </a:t>
            </a:r>
          </a:p>
        </p:txBody>
      </p:sp>
      <p:pic>
        <p:nvPicPr>
          <p:cNvPr id="862" name="moses strikes rock.png" descr="moses strikes rock.png"/>
          <p:cNvPicPr>
            <a:picLocks noChangeAspect="1"/>
          </p:cNvPicPr>
          <p:nvPr/>
        </p:nvPicPr>
        <p:blipFill>
          <a:blip r:embed="rId2"/>
          <a:stretch>
            <a:fillRect/>
          </a:stretch>
        </p:blipFill>
        <p:spPr>
          <a:xfrm>
            <a:off x="901510" y="782444"/>
            <a:ext cx="11201780" cy="5609338"/>
          </a:xfrm>
          <a:prstGeom prst="rect">
            <a:avLst/>
          </a:prstGeom>
          <a:ln w="12700">
            <a:miter lim="400000"/>
          </a:ln>
        </p:spPr>
      </p:pic>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4" name="Moses-Strikes-the-Rock.jpg" descr="Moses-Strikes-the-Rock.jpg"/>
          <p:cNvPicPr>
            <a:picLocks noChangeAspect="1"/>
          </p:cNvPicPr>
          <p:nvPr/>
        </p:nvPicPr>
        <p:blipFill>
          <a:blip r:embed="rId2"/>
          <a:srcRect t="9112"/>
          <a:stretch>
            <a:fillRect/>
          </a:stretch>
        </p:blipFill>
        <p:spPr>
          <a:xfrm>
            <a:off x="568523" y="566815"/>
            <a:ext cx="11867711" cy="6072672"/>
          </a:xfrm>
          <a:prstGeom prst="rect">
            <a:avLst/>
          </a:prstGeom>
          <a:ln w="12700">
            <a:miter lim="400000"/>
          </a:ln>
        </p:spPr>
      </p:pic>
      <p:sp>
        <p:nvSpPr>
          <p:cNvPr id="865" name="The water flowed from the once-smitten rock. The water was God’s free gift. And it was abundant, sufficient for all of the people. “waters to run down like rivers” (Ps. 78:16)."/>
          <p:cNvSpPr txBox="1"/>
          <p:nvPr/>
        </p:nvSpPr>
        <p:spPr>
          <a:xfrm>
            <a:off x="1094140" y="6777335"/>
            <a:ext cx="10816520" cy="29471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water flowed from the once-smitten rock. The water was God’s free gift. And it was abundant, sufficient for all of the people. </a:t>
            </a:r>
            <a:r>
              <a:rPr>
                <a:solidFill>
                  <a:srgbClr val="FFFFFF"/>
                </a:solidFill>
              </a:rPr>
              <a:t>“waters to run down like rivers” (Ps. 78:16).</a:t>
            </a:r>
          </a:p>
        </p:txBody>
      </p:sp>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7" name="Moses-Strikes-the-Rock.jpg" descr="Moses-Strikes-the-Rock.jpg"/>
          <p:cNvPicPr>
            <a:picLocks noChangeAspect="1"/>
          </p:cNvPicPr>
          <p:nvPr/>
        </p:nvPicPr>
        <p:blipFill>
          <a:blip r:embed="rId2"/>
          <a:srcRect t="4952"/>
          <a:stretch>
            <a:fillRect/>
          </a:stretch>
        </p:blipFill>
        <p:spPr>
          <a:xfrm>
            <a:off x="568523" y="517459"/>
            <a:ext cx="11867711" cy="6350628"/>
          </a:xfrm>
          <a:prstGeom prst="rect">
            <a:avLst/>
          </a:prstGeom>
          <a:ln w="12700">
            <a:miter lim="400000"/>
          </a:ln>
        </p:spPr>
      </p:pic>
      <p:sp>
        <p:nvSpPr>
          <p:cNvPr id="868" name="This place was called Meribah, meaning “strife” (Ex. 17:7). Later, the same name was given to the place in the wilderness of Zin where Moses struck the rock twice (Nu. 20:13)."/>
          <p:cNvSpPr txBox="1"/>
          <p:nvPr/>
        </p:nvSpPr>
        <p:spPr>
          <a:xfrm>
            <a:off x="998813" y="7082135"/>
            <a:ext cx="11007174" cy="21418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defTabSz="554990">
              <a:lnSpc>
                <a:spcPct val="110000"/>
              </a:lnSpc>
              <a:defRPr sz="3230" cap="none">
                <a:solidFill>
                  <a:srgbClr val="94E3FE"/>
                </a:solidFill>
              </a:defRPr>
            </a:pPr>
            <a:r>
              <a:t>This place was called </a:t>
            </a:r>
            <a:r>
              <a:rPr>
                <a:solidFill>
                  <a:srgbClr val="FFFFFF"/>
                </a:solidFill>
              </a:rPr>
              <a:t>Meribah,</a:t>
            </a:r>
            <a:r>
              <a:t> meaning “strife” (Ex. 17:7). Later, the same name was given to the place in the wilderness of Zin where Moses struck the rock twice (Nu. 20:13).</a:t>
            </a:r>
          </a:p>
        </p:txBody>
      </p:sp>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 name="At Rephidim, AMALEK fought with Israel (Ex. 17:8-13). Joshua led the people in battle while Moses remained on the top of the hill. “I will stand on the top of the hill with the rod of God in mine hand” (Ex. 17:9)."/>
          <p:cNvSpPr txBox="1"/>
          <p:nvPr/>
        </p:nvSpPr>
        <p:spPr>
          <a:xfrm>
            <a:off x="1227396" y="6631273"/>
            <a:ext cx="10550008" cy="256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49148">
              <a:lnSpc>
                <a:spcPct val="110000"/>
              </a:lnSpc>
              <a:defRPr sz="3196" cap="none">
                <a:solidFill>
                  <a:srgbClr val="94E3FE"/>
                </a:solidFill>
              </a:defRPr>
            </a:pPr>
            <a:r>
              <a:t>At Rephidim, </a:t>
            </a:r>
            <a:r>
              <a:rPr>
                <a:solidFill>
                  <a:srgbClr val="FFFFFF"/>
                </a:solidFill>
              </a:rPr>
              <a:t>AMALEK</a:t>
            </a:r>
            <a:r>
              <a:t> fought with Israel (Ex. 17:8-13). Joshua led the people in battle while Moses remained on the top of the hill. </a:t>
            </a:r>
            <a:r>
              <a:rPr>
                <a:solidFill>
                  <a:srgbClr val="FFFFFF"/>
                </a:solidFill>
              </a:rPr>
              <a:t>“I will stand on the top of the hill with the rod of God in mine hand” (Ex. 17:9).</a:t>
            </a:r>
          </a:p>
        </p:txBody>
      </p:sp>
      <p:pic>
        <p:nvPicPr>
          <p:cNvPr id="871" name="Victory-of-Joshua-over-the-Amalekites-Poussin-Nicolas-oil-painting-1.jpeg" descr="Victory-of-Joshua-over-the-Amalekites-Poussin-Nicolas-oil-painting-1.jpeg"/>
          <p:cNvPicPr>
            <a:picLocks noChangeAspect="1"/>
          </p:cNvPicPr>
          <p:nvPr/>
        </p:nvPicPr>
        <p:blipFill>
          <a:blip r:embed="rId2"/>
          <a:srcRect b="1583"/>
          <a:stretch>
            <a:fillRect/>
          </a:stretch>
        </p:blipFill>
        <p:spPr>
          <a:xfrm>
            <a:off x="2631678" y="722802"/>
            <a:ext cx="7741552" cy="5534536"/>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God took Israel into Egypt by the exaltation of Joseph and after 400 years He brought them out with great judgments that showed His sovereign power as the only God."/>
          <p:cNvSpPr txBox="1">
            <a:spLocks noGrp="1"/>
          </p:cNvSpPr>
          <p:nvPr>
            <p:ph type="body" sz="quarter" idx="1"/>
          </p:nvPr>
        </p:nvSpPr>
        <p:spPr>
          <a:xfrm>
            <a:off x="990600" y="1295400"/>
            <a:ext cx="4800204" cy="8509000"/>
          </a:xfrm>
          <a:prstGeom prst="rect">
            <a:avLst/>
          </a:prstGeom>
        </p:spPr>
        <p:txBody>
          <a:bodyPr/>
          <a:lstStyle>
            <a:lvl1pPr>
              <a:defRPr sz="3400">
                <a:solidFill>
                  <a:srgbClr val="94E3FE"/>
                </a:solidFill>
              </a:defRPr>
            </a:lvl1pPr>
          </a:lstStyle>
          <a:p>
            <a:r>
              <a:t>God took Israel into Egypt by the exaltation of Joseph and after 400 years He brought them out with great judgments that showed His sovereign power as the only God.</a:t>
            </a:r>
          </a:p>
        </p:txBody>
      </p:sp>
      <p:grpSp>
        <p:nvGrpSpPr>
          <p:cNvPr id="372" name="Joseph crowned in egypt goodsalt.jpg"/>
          <p:cNvGrpSpPr/>
          <p:nvPr/>
        </p:nvGrpSpPr>
        <p:grpSpPr>
          <a:xfrm>
            <a:off x="7228924" y="523951"/>
            <a:ext cx="5176352" cy="6845301"/>
            <a:chOff x="0" y="0"/>
            <a:chExt cx="5176350" cy="6845300"/>
          </a:xfrm>
        </p:grpSpPr>
        <p:pic>
          <p:nvPicPr>
            <p:cNvPr id="371" name="Joseph crowned in egypt goodsalt.jpg" descr="Joseph crowned in egypt goodsalt.jpg"/>
            <p:cNvPicPr>
              <a:picLocks noChangeAspect="1"/>
            </p:cNvPicPr>
            <p:nvPr/>
          </p:nvPicPr>
          <p:blipFill>
            <a:blip r:embed="rId2"/>
            <a:srcRect l="25181" r="21199"/>
            <a:stretch>
              <a:fillRect/>
            </a:stretch>
          </p:blipFill>
          <p:spPr>
            <a:xfrm>
              <a:off x="76200" y="63500"/>
              <a:ext cx="5036651" cy="6705601"/>
            </a:xfrm>
            <a:prstGeom prst="rect">
              <a:avLst/>
            </a:prstGeom>
            <a:ln>
              <a:noFill/>
            </a:ln>
            <a:effectLst/>
          </p:spPr>
        </p:pic>
        <p:pic>
          <p:nvPicPr>
            <p:cNvPr id="370" name="Joseph crowned in egypt goodsalt.jpg" descr="Joseph crowned in egypt goodsalt.jpg"/>
            <p:cNvPicPr>
              <a:picLocks/>
            </p:cNvPicPr>
            <p:nvPr/>
          </p:nvPicPr>
          <p:blipFill>
            <a:blip r:embed="rId3"/>
            <a:stretch>
              <a:fillRect/>
            </a:stretch>
          </p:blipFill>
          <p:spPr>
            <a:xfrm>
              <a:off x="0" y="0"/>
              <a:ext cx="5176351" cy="6845300"/>
            </a:xfrm>
            <a:prstGeom prst="rect">
              <a:avLst/>
            </a:prstGeom>
            <a:effectLst/>
          </p:spPr>
        </p:pic>
      </p:grpSp>
      <p:pic>
        <p:nvPicPr>
          <p:cNvPr id="373" name="pyramids sphinx egypt 2.jpg" descr="pyramids sphinx egypt 2.jpg"/>
          <p:cNvPicPr>
            <a:picLocks noChangeAspect="1"/>
          </p:cNvPicPr>
          <p:nvPr/>
        </p:nvPicPr>
        <p:blipFill>
          <a:blip r:embed="rId4"/>
          <a:stretch>
            <a:fillRect/>
          </a:stretch>
        </p:blipFill>
        <p:spPr>
          <a:xfrm rot="21227681">
            <a:off x="6057888" y="4284236"/>
            <a:ext cx="3810052" cy="4796521"/>
          </a:xfrm>
          <a:prstGeom prst="rect">
            <a:avLst/>
          </a:prstGeom>
          <a:ln w="12700">
            <a:miter lim="400000"/>
          </a:ln>
        </p:spPr>
      </p:pic>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 name="As long as Moses’ hand was upheld, Israel was victorious, thus showing the importance of intercessory prayer in the Christian life."/>
          <p:cNvSpPr txBox="1"/>
          <p:nvPr/>
        </p:nvSpPr>
        <p:spPr>
          <a:xfrm>
            <a:off x="1517710" y="7087234"/>
            <a:ext cx="9969380" cy="2329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As long as Moses’ hand was upheld, Israel was victorious, thus showing the importance of intercessory prayer in the Christian life.</a:t>
            </a:r>
          </a:p>
        </p:txBody>
      </p:sp>
      <p:pic>
        <p:nvPicPr>
          <p:cNvPr id="874" name="Mosesraisesstaff-770x439_c.jpg" descr="Mosesraisesstaff-770x439_c.jpg"/>
          <p:cNvPicPr>
            <a:picLocks noChangeAspect="1"/>
          </p:cNvPicPr>
          <p:nvPr/>
        </p:nvPicPr>
        <p:blipFill>
          <a:blip r:embed="rId2"/>
          <a:stretch>
            <a:fillRect/>
          </a:stretch>
        </p:blipFill>
        <p:spPr>
          <a:xfrm>
            <a:off x="1126116" y="575455"/>
            <a:ext cx="10752568" cy="6130361"/>
          </a:xfrm>
          <a:prstGeom prst="rect">
            <a:avLst/>
          </a:prstGeom>
          <a:ln w="12700">
            <a:miter lim="400000"/>
          </a:ln>
        </p:spPr>
      </p:pic>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 name="God promised to “utterly put out the remembrance of Amalak from under heaven” (Ex. 17:14), and that has literally been fulfilled. There is no historical or archaeological record of Amalak outside of the Bible."/>
          <p:cNvSpPr txBox="1"/>
          <p:nvPr/>
        </p:nvSpPr>
        <p:spPr>
          <a:xfrm>
            <a:off x="1456794" y="6489872"/>
            <a:ext cx="10091212" cy="28372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94E3FE"/>
                </a:solidFill>
              </a:defRPr>
            </a:lvl1pPr>
          </a:lstStyle>
          <a:p>
            <a:r>
              <a:t>God promised to “utterly put out the remembrance of Amalak from under heaven” (Ex. 17:14), and that has literally been fulfilled. There is no historical or archaeological record of Amalak outside of the Bible.</a:t>
            </a:r>
          </a:p>
        </p:txBody>
      </p:sp>
      <p:pic>
        <p:nvPicPr>
          <p:cNvPr id="877" name="Mosesraisesstaff-770x439_c.jpg" descr="Mosesraisesstaff-770x439_c.jpg"/>
          <p:cNvPicPr>
            <a:picLocks noChangeAspect="1"/>
          </p:cNvPicPr>
          <p:nvPr/>
        </p:nvPicPr>
        <p:blipFill>
          <a:blip r:embed="rId2"/>
          <a:stretch>
            <a:fillRect/>
          </a:stretch>
        </p:blipFill>
        <p:spPr>
          <a:xfrm>
            <a:off x="1517710" y="481135"/>
            <a:ext cx="9969380" cy="5683842"/>
          </a:xfrm>
          <a:prstGeom prst="rect">
            <a:avLst/>
          </a:prstGeom>
          <a:ln w="12700">
            <a:miter lim="400000"/>
          </a:ln>
        </p:spPr>
      </p:pic>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9" name="Moses built an altar to celebrate the victory (Ex. 17:15-16). He called it Jehovahnissi, meaning “Jehovah my banner.” A banner refers to a flag carried in battle against the enemy. Our banner is Jehovah God and His Son Jesus Christ. They are undefeatable"/>
          <p:cNvSpPr txBox="1"/>
          <p:nvPr/>
        </p:nvSpPr>
        <p:spPr>
          <a:xfrm>
            <a:off x="1192328" y="5573500"/>
            <a:ext cx="10620144" cy="36624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defTabSz="578358">
              <a:lnSpc>
                <a:spcPct val="110000"/>
              </a:lnSpc>
              <a:defRPr sz="3168" cap="none">
                <a:solidFill>
                  <a:srgbClr val="94E3FE"/>
                </a:solidFill>
              </a:defRPr>
            </a:pPr>
            <a:r>
              <a:t>Moses built an altar to celebrate the victory (Ex. 17:15-16). He called it </a:t>
            </a:r>
            <a:r>
              <a:rPr i="1">
                <a:solidFill>
                  <a:srgbClr val="FFFFFF"/>
                </a:solidFill>
              </a:rPr>
              <a:t>Jehovahnissi</a:t>
            </a:r>
            <a:r>
              <a:t>, meaning “Jehovah my banner.” A banner refers to a flag carried in battle against the enemy. Our banner is Jehovah God and His Son Jesus Christ. They are undefeatable! The altar represents Christ’s vicarious sacrifice which is the foundation of our victory in God.</a:t>
            </a:r>
          </a:p>
        </p:txBody>
      </p:sp>
      <p:pic>
        <p:nvPicPr>
          <p:cNvPr id="880" name="00028786.jpg" descr="00028786.jpg"/>
          <p:cNvPicPr>
            <a:picLocks noChangeAspect="1"/>
          </p:cNvPicPr>
          <p:nvPr/>
        </p:nvPicPr>
        <p:blipFill>
          <a:blip r:embed="rId2"/>
          <a:srcRect l="1382" t="1238" r="1477" b="14950"/>
          <a:stretch>
            <a:fillRect/>
          </a:stretch>
        </p:blipFill>
        <p:spPr>
          <a:xfrm>
            <a:off x="2329854" y="457955"/>
            <a:ext cx="8345079" cy="4989538"/>
          </a:xfrm>
          <a:prstGeom prst="rect">
            <a:avLst/>
          </a:prstGeom>
          <a:ln w="12700">
            <a:miter lim="400000"/>
          </a:ln>
        </p:spPr>
      </p:pic>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883"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884"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 name="mediterranean_topographic_map_by_salesworlds-dbmnh4z.jpg" descr="mediterranean_topographic_map_by_salesworlds-dbmnh4z.jpg"/>
          <p:cNvPicPr>
            <a:picLocks noChangeAspect="1"/>
          </p:cNvPicPr>
          <p:nvPr/>
        </p:nvPicPr>
        <p:blipFill>
          <a:blip r:embed="rId2"/>
          <a:srcRect l="2264" t="6007" r="2264" b="4622"/>
          <a:stretch>
            <a:fillRect/>
          </a:stretch>
        </p:blipFill>
        <p:spPr>
          <a:xfrm>
            <a:off x="1016396" y="871503"/>
            <a:ext cx="10972146" cy="5424370"/>
          </a:xfrm>
          <a:prstGeom prst="rect">
            <a:avLst/>
          </a:prstGeom>
          <a:ln w="12700">
            <a:miter lim="400000"/>
          </a:ln>
        </p:spPr>
      </p:pic>
      <p:sp>
        <p:nvSpPr>
          <p:cNvPr id="376" name="God took Israel to Egypt to reveal Himself to Israel, to Egypt, and to the world. Egypt was the greatest nation of the time and her gods were famed as the most powerful."/>
          <p:cNvSpPr txBox="1"/>
          <p:nvPr/>
        </p:nvSpPr>
        <p:spPr>
          <a:xfrm>
            <a:off x="1372780" y="6688883"/>
            <a:ext cx="10259240" cy="24138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God took Israel to Egypt to reveal Himself to Israel, to Egypt, and to the world. Egypt was the greatest nation of the time and her gods were famed as the most powerful. </a:t>
            </a:r>
          </a:p>
        </p:txBody>
      </p:sp>
      <p:sp>
        <p:nvSpPr>
          <p:cNvPr id="377" name="egypt"/>
          <p:cNvSpPr txBox="1"/>
          <p:nvPr/>
        </p:nvSpPr>
        <p:spPr>
          <a:xfrm>
            <a:off x="10306307" y="5211036"/>
            <a:ext cx="1577951"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egypt</a:t>
            </a:r>
          </a:p>
        </p:txBody>
      </p:sp>
      <p:sp>
        <p:nvSpPr>
          <p:cNvPr id="378" name="europe"/>
          <p:cNvSpPr txBox="1"/>
          <p:nvPr/>
        </p:nvSpPr>
        <p:spPr>
          <a:xfrm>
            <a:off x="4303737" y="1167170"/>
            <a:ext cx="1937855"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europe</a:t>
            </a:r>
          </a:p>
        </p:txBody>
      </p:sp>
      <p:sp>
        <p:nvSpPr>
          <p:cNvPr id="379" name="africa"/>
          <p:cNvSpPr txBox="1"/>
          <p:nvPr/>
        </p:nvSpPr>
        <p:spPr>
          <a:xfrm>
            <a:off x="3514937" y="5618377"/>
            <a:ext cx="1745358"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africa</a:t>
            </a:r>
          </a:p>
        </p:txBody>
      </p:sp>
      <p:sp>
        <p:nvSpPr>
          <p:cNvPr id="380" name="anatolia"/>
          <p:cNvSpPr txBox="1"/>
          <p:nvPr/>
        </p:nvSpPr>
        <p:spPr>
          <a:xfrm>
            <a:off x="9158324" y="2525223"/>
            <a:ext cx="2305138"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anatolia</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2" name="mediterranean_topographic_map_by_salesworlds-dbmnh4z.jpg" descr="mediterranean_topographic_map_by_salesworlds-dbmnh4z.jpg"/>
          <p:cNvPicPr>
            <a:picLocks noChangeAspect="1"/>
          </p:cNvPicPr>
          <p:nvPr/>
        </p:nvPicPr>
        <p:blipFill>
          <a:blip r:embed="rId2"/>
          <a:srcRect l="2264" t="6007" r="2264" b="4622"/>
          <a:stretch>
            <a:fillRect/>
          </a:stretch>
        </p:blipFill>
        <p:spPr>
          <a:xfrm>
            <a:off x="1016396" y="939237"/>
            <a:ext cx="10972146" cy="5424369"/>
          </a:xfrm>
          <a:prstGeom prst="rect">
            <a:avLst/>
          </a:prstGeom>
          <a:ln w="12700">
            <a:miter lim="400000"/>
          </a:ln>
        </p:spPr>
      </p:pic>
      <p:sp>
        <p:nvSpPr>
          <p:cNvPr id="383" name="God said to Pharaoh, “And in very deed for this cause have I raised thee up, for to shew in thee my power; and that my name may be declared throughout all the earth” (Ex. 9:16)."/>
          <p:cNvSpPr txBox="1"/>
          <p:nvPr/>
        </p:nvSpPr>
        <p:spPr>
          <a:xfrm>
            <a:off x="1372780" y="6688883"/>
            <a:ext cx="10259240" cy="24138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God said to Pharaoh, </a:t>
            </a:r>
            <a:r>
              <a:rPr>
                <a:solidFill>
                  <a:srgbClr val="FFFFFF"/>
                </a:solidFill>
              </a:rPr>
              <a:t>“And in very deed for this </a:t>
            </a:r>
            <a:r>
              <a:rPr i="1">
                <a:solidFill>
                  <a:srgbClr val="FFFFFF"/>
                </a:solidFill>
              </a:rPr>
              <a:t>cause</a:t>
            </a:r>
            <a:r>
              <a:rPr>
                <a:solidFill>
                  <a:srgbClr val="FFFFFF"/>
                </a:solidFill>
              </a:rPr>
              <a:t> have I raised thee up, for to shew </a:t>
            </a:r>
            <a:r>
              <a:rPr i="1">
                <a:solidFill>
                  <a:srgbClr val="FFFFFF"/>
                </a:solidFill>
              </a:rPr>
              <a:t>in</a:t>
            </a:r>
            <a:r>
              <a:rPr>
                <a:solidFill>
                  <a:srgbClr val="FFFFFF"/>
                </a:solidFill>
              </a:rPr>
              <a:t> thee my power; and that my name may be declared throughout all the earth” (Ex. 9:16).</a:t>
            </a:r>
          </a:p>
        </p:txBody>
      </p:sp>
      <p:sp>
        <p:nvSpPr>
          <p:cNvPr id="384" name="egypt"/>
          <p:cNvSpPr txBox="1"/>
          <p:nvPr/>
        </p:nvSpPr>
        <p:spPr>
          <a:xfrm>
            <a:off x="10306307" y="5211036"/>
            <a:ext cx="1577951"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egypt</a:t>
            </a:r>
          </a:p>
        </p:txBody>
      </p:sp>
      <p:sp>
        <p:nvSpPr>
          <p:cNvPr id="385" name="europe"/>
          <p:cNvSpPr txBox="1"/>
          <p:nvPr/>
        </p:nvSpPr>
        <p:spPr>
          <a:xfrm>
            <a:off x="4303737" y="1167170"/>
            <a:ext cx="1937855"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europe</a:t>
            </a:r>
          </a:p>
        </p:txBody>
      </p:sp>
      <p:sp>
        <p:nvSpPr>
          <p:cNvPr id="386" name="africa"/>
          <p:cNvSpPr txBox="1"/>
          <p:nvPr/>
        </p:nvSpPr>
        <p:spPr>
          <a:xfrm>
            <a:off x="3514937" y="5618377"/>
            <a:ext cx="1745358"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africa</a:t>
            </a:r>
          </a:p>
        </p:txBody>
      </p:sp>
      <p:sp>
        <p:nvSpPr>
          <p:cNvPr id="387" name="anatolia"/>
          <p:cNvSpPr txBox="1"/>
          <p:nvPr/>
        </p:nvSpPr>
        <p:spPr>
          <a:xfrm>
            <a:off x="9158324" y="2525223"/>
            <a:ext cx="2305138"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anatolia</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After the death of Joseph, a new Pharaoh enslaved the Israelites and used them to build Egyptian cities.…"/>
          <p:cNvSpPr txBox="1"/>
          <p:nvPr/>
        </p:nvSpPr>
        <p:spPr>
          <a:xfrm>
            <a:off x="700031" y="904630"/>
            <a:ext cx="5269354" cy="79697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After the death of Joseph, a new Pharaoh enslaved the Israelites and used them to build Egyptian cities.  </a:t>
            </a:r>
          </a:p>
          <a:p>
            <a:pPr algn="l">
              <a:lnSpc>
                <a:spcPct val="110000"/>
              </a:lnSpc>
              <a:defRPr sz="3400" cap="none">
                <a:solidFill>
                  <a:srgbClr val="94E3FE"/>
                </a:solidFill>
              </a:defRPr>
            </a:pPr>
            <a:endParaRPr/>
          </a:p>
          <a:p>
            <a:pPr algn="l">
              <a:lnSpc>
                <a:spcPct val="110000"/>
              </a:lnSpc>
              <a:defRPr sz="3400" cap="none">
                <a:solidFill>
                  <a:srgbClr val="94E3FE"/>
                </a:solidFill>
              </a:defRPr>
            </a:pPr>
            <a:r>
              <a:rPr>
                <a:solidFill>
                  <a:srgbClr val="FFFFFF"/>
                </a:solidFill>
              </a:rPr>
              <a:t>“Therefore they did set over them taskmasters to afflict them with their burdens. And they built for Pharaoh treasure cities, Pithom and Raamses” (Ex. 1:11).</a:t>
            </a:r>
          </a:p>
        </p:txBody>
      </p:sp>
      <p:grpSp>
        <p:nvGrpSpPr>
          <p:cNvPr id="392" name="Egyptians beating Israelites goodsalt.jpg"/>
          <p:cNvGrpSpPr/>
          <p:nvPr/>
        </p:nvGrpSpPr>
        <p:grpSpPr>
          <a:xfrm>
            <a:off x="6542398" y="809491"/>
            <a:ext cx="5611283" cy="6990627"/>
            <a:chOff x="0" y="0"/>
            <a:chExt cx="5611282" cy="6990626"/>
          </a:xfrm>
        </p:grpSpPr>
        <p:pic>
          <p:nvPicPr>
            <p:cNvPr id="391" name="Egyptians beating Israelites goodsalt.jpg" descr="Egyptians beating Israelites goodsalt.jpg"/>
            <p:cNvPicPr>
              <a:picLocks noChangeAspect="1"/>
            </p:cNvPicPr>
            <p:nvPr/>
          </p:nvPicPr>
          <p:blipFill>
            <a:blip r:embed="rId2"/>
            <a:srcRect l="4823"/>
            <a:stretch>
              <a:fillRect/>
            </a:stretch>
          </p:blipFill>
          <p:spPr>
            <a:xfrm>
              <a:off x="76199" y="63500"/>
              <a:ext cx="5412501" cy="6850927"/>
            </a:xfrm>
            <a:prstGeom prst="rect">
              <a:avLst/>
            </a:prstGeom>
            <a:ln>
              <a:noFill/>
            </a:ln>
            <a:effectLst/>
          </p:spPr>
        </p:pic>
        <p:pic>
          <p:nvPicPr>
            <p:cNvPr id="390" name="Egyptians beating Israelites goodsalt.jpg" descr="Egyptians beating Israelites goodsalt.jpg"/>
            <p:cNvPicPr>
              <a:picLocks/>
            </p:cNvPicPr>
            <p:nvPr/>
          </p:nvPicPr>
          <p:blipFill>
            <a:blip r:embed="rId3"/>
            <a:stretch>
              <a:fillRect/>
            </a:stretch>
          </p:blipFill>
          <p:spPr>
            <a:xfrm>
              <a:off x="-1" y="0"/>
              <a:ext cx="5611284" cy="6990627"/>
            </a:xfrm>
            <a:prstGeom prst="rect">
              <a:avLst/>
            </a:prstGeom>
            <a:effectLst/>
          </p:spPr>
        </p:pic>
      </p:grpSp>
      <p:sp>
        <p:nvSpPr>
          <p:cNvPr id="393" name="goodsalt.com"/>
          <p:cNvSpPr txBox="1"/>
          <p:nvPr/>
        </p:nvSpPr>
        <p:spPr>
          <a:xfrm>
            <a:off x="8455032" y="872164"/>
            <a:ext cx="4697175"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5" name="map-rameses-pithom-topo-900x859x300.jpg" descr="map-rameses-pithom-topo-900x859x300.jpg"/>
          <p:cNvPicPr>
            <a:picLocks noChangeAspect="1"/>
          </p:cNvPicPr>
          <p:nvPr/>
        </p:nvPicPr>
        <p:blipFill>
          <a:blip r:embed="rId2"/>
          <a:stretch>
            <a:fillRect/>
          </a:stretch>
        </p:blipFill>
        <p:spPr>
          <a:xfrm>
            <a:off x="1809353" y="397668"/>
            <a:ext cx="9385935" cy="8958354"/>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The historian Josephus said that the Jews built some of the pyramids."/>
          <p:cNvSpPr txBox="1"/>
          <p:nvPr/>
        </p:nvSpPr>
        <p:spPr>
          <a:xfrm>
            <a:off x="674631" y="1185469"/>
            <a:ext cx="4200607" cy="7031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historian Josephus said that the Jews built some of the pyramids.</a:t>
            </a:r>
          </a:p>
        </p:txBody>
      </p:sp>
      <p:grpSp>
        <p:nvGrpSpPr>
          <p:cNvPr id="400" name="Israelites slaves in Egypt goodsalt.jpg"/>
          <p:cNvGrpSpPr/>
          <p:nvPr/>
        </p:nvGrpSpPr>
        <p:grpSpPr>
          <a:xfrm>
            <a:off x="5233072" y="606291"/>
            <a:ext cx="6869809" cy="8566418"/>
            <a:chOff x="0" y="0"/>
            <a:chExt cx="6869808" cy="8566417"/>
          </a:xfrm>
        </p:grpSpPr>
        <p:pic>
          <p:nvPicPr>
            <p:cNvPr id="399" name="Israelites slaves in Egypt goodsalt.jpg" descr="Israelites slaves in Egypt goodsalt.jpg"/>
            <p:cNvPicPr>
              <a:picLocks noChangeAspect="1"/>
            </p:cNvPicPr>
            <p:nvPr/>
          </p:nvPicPr>
          <p:blipFill>
            <a:blip r:embed="rId2"/>
            <a:srcRect t="4024" b="4024"/>
            <a:stretch>
              <a:fillRect/>
            </a:stretch>
          </p:blipFill>
          <p:spPr>
            <a:xfrm>
              <a:off x="76200" y="63500"/>
              <a:ext cx="6730109" cy="8426718"/>
            </a:xfrm>
            <a:prstGeom prst="rect">
              <a:avLst/>
            </a:prstGeom>
            <a:ln>
              <a:noFill/>
            </a:ln>
            <a:effectLst/>
          </p:spPr>
        </p:pic>
        <p:pic>
          <p:nvPicPr>
            <p:cNvPr id="398" name="Israelites slaves in Egypt goodsalt.jpg" descr="Israelites slaves in Egypt goodsalt.jpg"/>
            <p:cNvPicPr>
              <a:picLocks/>
            </p:cNvPicPr>
            <p:nvPr/>
          </p:nvPicPr>
          <p:blipFill>
            <a:blip r:embed="rId3"/>
            <a:stretch>
              <a:fillRect/>
            </a:stretch>
          </p:blipFill>
          <p:spPr>
            <a:xfrm>
              <a:off x="0" y="-1"/>
              <a:ext cx="6869809" cy="8566419"/>
            </a:xfrm>
            <a:prstGeom prst="rect">
              <a:avLst/>
            </a:prstGeom>
            <a:effectLst/>
          </p:spPr>
        </p:pic>
      </p:grpSp>
      <p:sp>
        <p:nvSpPr>
          <p:cNvPr id="401" name="goodsalt.com"/>
          <p:cNvSpPr txBox="1"/>
          <p:nvPr/>
        </p:nvSpPr>
        <p:spPr>
          <a:xfrm>
            <a:off x="4153813" y="8619164"/>
            <a:ext cx="4697175"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5" name="b3dc2c0ef5b8f6468261a3166019a896.jpg"/>
          <p:cNvGrpSpPr/>
          <p:nvPr/>
        </p:nvGrpSpPr>
        <p:grpSpPr>
          <a:xfrm>
            <a:off x="513864" y="550865"/>
            <a:ext cx="11977073" cy="6811782"/>
            <a:chOff x="0" y="0"/>
            <a:chExt cx="11977072" cy="6811781"/>
          </a:xfrm>
        </p:grpSpPr>
        <p:pic>
          <p:nvPicPr>
            <p:cNvPr id="404" name="b3dc2c0ef5b8f6468261a3166019a896.jpg" descr="b3dc2c0ef5b8f6468261a3166019a896.jpg"/>
            <p:cNvPicPr>
              <a:picLocks noChangeAspect="1"/>
            </p:cNvPicPr>
            <p:nvPr/>
          </p:nvPicPr>
          <p:blipFill>
            <a:blip r:embed="rId2"/>
            <a:srcRect l="25729"/>
            <a:stretch>
              <a:fillRect/>
            </a:stretch>
          </p:blipFill>
          <p:spPr>
            <a:xfrm>
              <a:off x="76200" y="63500"/>
              <a:ext cx="11837373" cy="6672082"/>
            </a:xfrm>
            <a:prstGeom prst="rect">
              <a:avLst/>
            </a:prstGeom>
            <a:ln>
              <a:noFill/>
            </a:ln>
            <a:effectLst/>
          </p:spPr>
        </p:pic>
        <p:pic>
          <p:nvPicPr>
            <p:cNvPr id="403" name="b3dc2c0ef5b8f6468261a3166019a896.jpg" descr="b3dc2c0ef5b8f6468261a3166019a896.jpg"/>
            <p:cNvPicPr>
              <a:picLocks/>
            </p:cNvPicPr>
            <p:nvPr/>
          </p:nvPicPr>
          <p:blipFill>
            <a:blip r:embed="rId3"/>
            <a:stretch>
              <a:fillRect/>
            </a:stretch>
          </p:blipFill>
          <p:spPr>
            <a:xfrm>
              <a:off x="0" y="0"/>
              <a:ext cx="11977073" cy="6811782"/>
            </a:xfrm>
            <a:prstGeom prst="rect">
              <a:avLst/>
            </a:prstGeom>
            <a:effectLst/>
          </p:spPr>
        </p:pic>
      </p:grpSp>
      <p:sp>
        <p:nvSpPr>
          <p:cNvPr id="406" name="Slaves building Egyptian cities"/>
          <p:cNvSpPr txBox="1"/>
          <p:nvPr/>
        </p:nvSpPr>
        <p:spPr>
          <a:xfrm>
            <a:off x="1372780" y="7544475"/>
            <a:ext cx="10259240" cy="15582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Slaves building Egyptian cities</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God raised up Moses to lead Israel out of Egypt to the Promised Land.…"/>
          <p:cNvSpPr txBox="1"/>
          <p:nvPr/>
        </p:nvSpPr>
        <p:spPr>
          <a:xfrm>
            <a:off x="649231" y="1185469"/>
            <a:ext cx="4893848" cy="78075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God raised up Moses to lead Israel out of Egypt to the Promised Land. </a:t>
            </a:r>
          </a:p>
          <a:p>
            <a:pPr algn="l">
              <a:lnSpc>
                <a:spcPct val="110000"/>
              </a:lnSpc>
              <a:defRPr sz="3400" cap="none">
                <a:solidFill>
                  <a:srgbClr val="94E3FE"/>
                </a:solidFill>
              </a:defRPr>
            </a:pPr>
            <a:endParaRPr/>
          </a:p>
          <a:p>
            <a:pPr algn="l">
              <a:lnSpc>
                <a:spcPct val="110000"/>
              </a:lnSpc>
              <a:defRPr sz="3400" cap="none">
                <a:solidFill>
                  <a:srgbClr val="94E3FE"/>
                </a:solidFill>
              </a:defRPr>
            </a:pPr>
            <a:r>
              <a:t>God protected baby Moses from Pharaoh’s law demanding the death of every Jewish infant boy (Ex. 1:15-22).</a:t>
            </a:r>
          </a:p>
        </p:txBody>
      </p:sp>
      <p:grpSp>
        <p:nvGrpSpPr>
          <p:cNvPr id="411" name="baby moses and daugher of pharaoh goodsalt.jpg"/>
          <p:cNvGrpSpPr/>
          <p:nvPr/>
        </p:nvGrpSpPr>
        <p:grpSpPr>
          <a:xfrm>
            <a:off x="5766471" y="606291"/>
            <a:ext cx="6459739" cy="8566418"/>
            <a:chOff x="0" y="0"/>
            <a:chExt cx="6459737" cy="8566417"/>
          </a:xfrm>
        </p:grpSpPr>
        <p:pic>
          <p:nvPicPr>
            <p:cNvPr id="410" name="baby moses and daugher of pharaoh goodsalt.jpg" descr="baby moses and daugher of pharaoh goodsalt.jpg"/>
            <p:cNvPicPr>
              <a:picLocks noChangeAspect="1"/>
            </p:cNvPicPr>
            <p:nvPr/>
          </p:nvPicPr>
          <p:blipFill>
            <a:blip r:embed="rId2"/>
            <a:srcRect r="3517"/>
            <a:stretch>
              <a:fillRect/>
            </a:stretch>
          </p:blipFill>
          <p:spPr>
            <a:xfrm>
              <a:off x="76200" y="63500"/>
              <a:ext cx="6320038" cy="8426718"/>
            </a:xfrm>
            <a:prstGeom prst="rect">
              <a:avLst/>
            </a:prstGeom>
            <a:ln>
              <a:noFill/>
            </a:ln>
            <a:effectLst/>
          </p:spPr>
        </p:pic>
        <p:pic>
          <p:nvPicPr>
            <p:cNvPr id="409" name="baby moses and daugher of pharaoh goodsalt.jpg" descr="baby moses and daugher of pharaoh goodsalt.jpg"/>
            <p:cNvPicPr>
              <a:picLocks/>
            </p:cNvPicPr>
            <p:nvPr/>
          </p:nvPicPr>
          <p:blipFill>
            <a:blip r:embed="rId3"/>
            <a:stretch>
              <a:fillRect/>
            </a:stretch>
          </p:blipFill>
          <p:spPr>
            <a:xfrm>
              <a:off x="-1" y="-1"/>
              <a:ext cx="6459739" cy="8566419"/>
            </a:xfrm>
            <a:prstGeom prst="rect">
              <a:avLst/>
            </a:prstGeom>
            <a:effectLst/>
          </p:spPr>
        </p:pic>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His mother Jochebed and sister Miriam made a little boat and put Moses in the river where the daughter of Pharaoh came to bathe (Ex. 2:1-9)."/>
          <p:cNvSpPr txBox="1"/>
          <p:nvPr/>
        </p:nvSpPr>
        <p:spPr>
          <a:xfrm>
            <a:off x="649231" y="1185469"/>
            <a:ext cx="4893848" cy="78075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His mother Jochebed and sister Miriam made a little boat and put Moses in the river where the daughter of Pharaoh came to bathe (Ex. 2:1-9).</a:t>
            </a:r>
          </a:p>
        </p:txBody>
      </p:sp>
      <p:grpSp>
        <p:nvGrpSpPr>
          <p:cNvPr id="416" name="baby-moses-in-a-basket-on-the-nile.png"/>
          <p:cNvGrpSpPr/>
          <p:nvPr/>
        </p:nvGrpSpPr>
        <p:grpSpPr>
          <a:xfrm>
            <a:off x="5844206" y="1195083"/>
            <a:ext cx="6452357" cy="7025679"/>
            <a:chOff x="0" y="0"/>
            <a:chExt cx="6452356" cy="7025678"/>
          </a:xfrm>
        </p:grpSpPr>
        <p:pic>
          <p:nvPicPr>
            <p:cNvPr id="415" name="baby-moses-in-a-basket-on-the-nile.png" descr="baby-moses-in-a-basket-on-the-nile.png"/>
            <p:cNvPicPr>
              <a:picLocks noChangeAspect="1"/>
            </p:cNvPicPr>
            <p:nvPr/>
          </p:nvPicPr>
          <p:blipFill>
            <a:blip r:embed="rId2"/>
            <a:srcRect l="17529" r="21632"/>
            <a:stretch>
              <a:fillRect/>
            </a:stretch>
          </p:blipFill>
          <p:spPr>
            <a:xfrm>
              <a:off x="76200" y="63499"/>
              <a:ext cx="6312657" cy="6885980"/>
            </a:xfrm>
            <a:prstGeom prst="rect">
              <a:avLst/>
            </a:prstGeom>
            <a:ln>
              <a:noFill/>
            </a:ln>
            <a:effectLst/>
          </p:spPr>
        </p:pic>
        <p:pic>
          <p:nvPicPr>
            <p:cNvPr id="414" name="baby-moses-in-a-basket-on-the-nile.png" descr="baby-moses-in-a-basket-on-the-nile.png"/>
            <p:cNvPicPr>
              <a:picLocks/>
            </p:cNvPicPr>
            <p:nvPr/>
          </p:nvPicPr>
          <p:blipFill>
            <a:blip r:embed="rId3"/>
            <a:stretch>
              <a:fillRect/>
            </a:stretch>
          </p:blipFill>
          <p:spPr>
            <a:xfrm>
              <a:off x="0" y="-1"/>
              <a:ext cx="6452357" cy="7025679"/>
            </a:xfrm>
            <a:prstGeom prst="rect">
              <a:avLst/>
            </a:prstGeom>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The daughter of Pharaoh adopted him and returned him to his mother to nurse (Ex. 2:1-9)."/>
          <p:cNvSpPr txBox="1"/>
          <p:nvPr/>
        </p:nvSpPr>
        <p:spPr>
          <a:xfrm>
            <a:off x="649231" y="1185469"/>
            <a:ext cx="4893848" cy="78075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daughter of Pharaoh adopted him and returned him to his mother to nurse (Ex. 2:1-9).</a:t>
            </a:r>
          </a:p>
        </p:txBody>
      </p:sp>
      <p:grpSp>
        <p:nvGrpSpPr>
          <p:cNvPr id="421" name="Moses in a basket.jpg"/>
          <p:cNvGrpSpPr/>
          <p:nvPr/>
        </p:nvGrpSpPr>
        <p:grpSpPr>
          <a:xfrm>
            <a:off x="5844206" y="1195083"/>
            <a:ext cx="6452357" cy="7025679"/>
            <a:chOff x="0" y="0"/>
            <a:chExt cx="6452356" cy="7025678"/>
          </a:xfrm>
        </p:grpSpPr>
        <p:pic>
          <p:nvPicPr>
            <p:cNvPr id="420" name="Moses in a basket.jpg" descr="Moses in a basket.jpg"/>
            <p:cNvPicPr>
              <a:picLocks noChangeAspect="1"/>
            </p:cNvPicPr>
            <p:nvPr/>
          </p:nvPicPr>
          <p:blipFill>
            <a:blip r:embed="rId2"/>
            <a:srcRect l="3596" r="27012"/>
            <a:stretch>
              <a:fillRect/>
            </a:stretch>
          </p:blipFill>
          <p:spPr>
            <a:xfrm>
              <a:off x="76200" y="63499"/>
              <a:ext cx="6312657" cy="6885980"/>
            </a:xfrm>
            <a:prstGeom prst="rect">
              <a:avLst/>
            </a:prstGeom>
            <a:ln>
              <a:noFill/>
            </a:ln>
            <a:effectLst/>
          </p:spPr>
        </p:pic>
        <p:pic>
          <p:nvPicPr>
            <p:cNvPr id="419" name="Moses in a basket.jpg" descr="Moses in a basket.jpg"/>
            <p:cNvPicPr>
              <a:picLocks/>
            </p:cNvPicPr>
            <p:nvPr/>
          </p:nvPicPr>
          <p:blipFill>
            <a:blip r:embed="rId3"/>
            <a:stretch>
              <a:fillRect/>
            </a:stretch>
          </p:blipFill>
          <p:spPr>
            <a:xfrm>
              <a:off x="0" y="-1"/>
              <a:ext cx="6452357" cy="7025679"/>
            </a:xfrm>
            <a:prstGeom prst="rect">
              <a:avLst/>
            </a:prstGeom>
            <a:effectLst/>
          </p:spPr>
        </p:pic>
      </p:gr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Moses grew up in Pharaoh’s palaces and was educated in Egyptian knowledge.…"/>
          <p:cNvSpPr txBox="1"/>
          <p:nvPr/>
        </p:nvSpPr>
        <p:spPr>
          <a:xfrm>
            <a:off x="673181" y="1047199"/>
            <a:ext cx="4805480" cy="76846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fontScale="92500"/>
          </a:bodyPr>
          <a:lstStyle/>
          <a:p>
            <a:pPr algn="l">
              <a:lnSpc>
                <a:spcPct val="110000"/>
              </a:lnSpc>
              <a:defRPr sz="3400" cap="none">
                <a:solidFill>
                  <a:srgbClr val="94E3FE"/>
                </a:solidFill>
              </a:defRPr>
            </a:pPr>
            <a:r>
              <a:t>Moses grew up in Pharaoh’s palaces and was educated in Egyptian knowledge. </a:t>
            </a:r>
          </a:p>
          <a:p>
            <a:pPr algn="l">
              <a:lnSpc>
                <a:spcPct val="110000"/>
              </a:lnSpc>
              <a:defRPr sz="3400" cap="none">
                <a:solidFill>
                  <a:srgbClr val="94E3FE"/>
                </a:solidFill>
              </a:defRPr>
            </a:pPr>
            <a:endParaRPr/>
          </a:p>
          <a:p>
            <a:pPr algn="l">
              <a:lnSpc>
                <a:spcPct val="110000"/>
              </a:lnSpc>
              <a:defRPr sz="3400" cap="none">
                <a:solidFill>
                  <a:srgbClr val="94E3FE"/>
                </a:solidFill>
              </a:defRPr>
            </a:pPr>
            <a:r>
              <a:rPr>
                <a:solidFill>
                  <a:srgbClr val="FFFFFF"/>
                </a:solidFill>
              </a:rPr>
              <a:t>“Pharaoh's daughter took him up, and nourished him for her own son. And Moses was learned in all the wisdom of the Egyptians, and was mighty in words and in deeds” (Ac. 7:21-22).</a:t>
            </a:r>
          </a:p>
        </p:txBody>
      </p:sp>
      <p:grpSp>
        <p:nvGrpSpPr>
          <p:cNvPr id="426" name="Moses in Pharaoh's palace goodsalt.jpg"/>
          <p:cNvGrpSpPr/>
          <p:nvPr/>
        </p:nvGrpSpPr>
        <p:grpSpPr>
          <a:xfrm>
            <a:off x="5766471" y="606291"/>
            <a:ext cx="6459739" cy="8566418"/>
            <a:chOff x="0" y="0"/>
            <a:chExt cx="6459737" cy="8566417"/>
          </a:xfrm>
        </p:grpSpPr>
        <p:pic>
          <p:nvPicPr>
            <p:cNvPr id="425" name="Moses in Pharaoh's palace goodsalt.jpg" descr="Moses in Pharaoh's palace goodsalt.jpg"/>
            <p:cNvPicPr>
              <a:picLocks noChangeAspect="1"/>
            </p:cNvPicPr>
            <p:nvPr/>
          </p:nvPicPr>
          <p:blipFill>
            <a:blip r:embed="rId2"/>
            <a:srcRect t="911" b="911"/>
            <a:stretch>
              <a:fillRect/>
            </a:stretch>
          </p:blipFill>
          <p:spPr>
            <a:xfrm>
              <a:off x="76200" y="63500"/>
              <a:ext cx="6320038" cy="8426718"/>
            </a:xfrm>
            <a:prstGeom prst="rect">
              <a:avLst/>
            </a:prstGeom>
            <a:ln>
              <a:noFill/>
            </a:ln>
            <a:effectLst/>
          </p:spPr>
        </p:pic>
        <p:pic>
          <p:nvPicPr>
            <p:cNvPr id="424" name="Moses in Pharaoh's palace goodsalt.jpg" descr="Moses in Pharaoh's palace goodsalt.jpg"/>
            <p:cNvPicPr>
              <a:picLocks/>
            </p:cNvPicPr>
            <p:nvPr/>
          </p:nvPicPr>
          <p:blipFill>
            <a:blip r:embed="rId3"/>
            <a:stretch>
              <a:fillRect/>
            </a:stretch>
          </p:blipFill>
          <p:spPr>
            <a:xfrm>
              <a:off x="-1" y="-1"/>
              <a:ext cx="6459739" cy="8566419"/>
            </a:xfrm>
            <a:prstGeom prst="rect">
              <a:avLst/>
            </a:prstGeom>
            <a:effectLst/>
          </p:spPr>
        </p:pic>
      </p:grpSp>
      <p:sp>
        <p:nvSpPr>
          <p:cNvPr id="427" name="goodsalt.com"/>
          <p:cNvSpPr txBox="1"/>
          <p:nvPr/>
        </p:nvSpPr>
        <p:spPr>
          <a:xfrm>
            <a:off x="9267832" y="618164"/>
            <a:ext cx="3495835" cy="6229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At age 40, Moses chose to join the people of God instead of enjoying the pleasures of Egypt (Heb. 11:24-25). After killing an Egyptian who was mistreating an Israeli, Moses fled to Midian where he was a shepherd for 40 years (Ex. 2:15-22)."/>
          <p:cNvSpPr txBox="1"/>
          <p:nvPr/>
        </p:nvSpPr>
        <p:spPr>
          <a:xfrm>
            <a:off x="674631" y="7171716"/>
            <a:ext cx="11655538" cy="30446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000" cap="none">
                <a:solidFill>
                  <a:srgbClr val="94E3FE"/>
                </a:solidFill>
              </a:defRPr>
            </a:lvl1pPr>
          </a:lstStyle>
          <a:p>
            <a:r>
              <a:t>At age 40, Moses chose to join the people of God instead of enjoying the pleasures of Egypt (Heb. 11:24-25). After killing an Egyptian who was mistreating an Israeli, Moses fled to Midian where he was a shepherd for 40 years (Ex. 2:15-22).</a:t>
            </a:r>
          </a:p>
        </p:txBody>
      </p:sp>
      <p:grpSp>
        <p:nvGrpSpPr>
          <p:cNvPr id="432" name="001-maps-middle-east.jpg"/>
          <p:cNvGrpSpPr/>
          <p:nvPr/>
        </p:nvGrpSpPr>
        <p:grpSpPr>
          <a:xfrm>
            <a:off x="1032031" y="562343"/>
            <a:ext cx="10940737" cy="6418457"/>
            <a:chOff x="0" y="0"/>
            <a:chExt cx="10940736" cy="6418455"/>
          </a:xfrm>
        </p:grpSpPr>
        <p:pic>
          <p:nvPicPr>
            <p:cNvPr id="431" name="001-maps-middle-east.jpg" descr="001-maps-middle-east.jpg"/>
            <p:cNvPicPr>
              <a:picLocks noChangeAspect="1"/>
            </p:cNvPicPr>
            <p:nvPr/>
          </p:nvPicPr>
          <p:blipFill>
            <a:blip r:embed="rId2"/>
            <a:srcRect l="14946" t="39418" r="61377" b="42230"/>
            <a:stretch>
              <a:fillRect/>
            </a:stretch>
          </p:blipFill>
          <p:spPr>
            <a:xfrm>
              <a:off x="76200" y="63500"/>
              <a:ext cx="10801037" cy="6278756"/>
            </a:xfrm>
            <a:prstGeom prst="rect">
              <a:avLst/>
            </a:prstGeom>
            <a:ln>
              <a:noFill/>
            </a:ln>
            <a:effectLst/>
          </p:spPr>
        </p:pic>
        <p:pic>
          <p:nvPicPr>
            <p:cNvPr id="430" name="001-maps-middle-east.jpg" descr="001-maps-middle-east.jpg"/>
            <p:cNvPicPr>
              <a:picLocks/>
            </p:cNvPicPr>
            <p:nvPr/>
          </p:nvPicPr>
          <p:blipFill>
            <a:blip r:embed="rId3"/>
            <a:stretch>
              <a:fillRect/>
            </a:stretch>
          </p:blipFill>
          <p:spPr>
            <a:xfrm>
              <a:off x="-1" y="-1"/>
              <a:ext cx="10940737" cy="6418457"/>
            </a:xfrm>
            <a:prstGeom prst="rect">
              <a:avLst/>
            </a:prstGeom>
            <a:effectLst/>
          </p:spPr>
        </p:pic>
      </p:grpSp>
      <p:sp>
        <p:nvSpPr>
          <p:cNvPr id="433" name="egypt"/>
          <p:cNvSpPr txBox="1"/>
          <p:nvPr/>
        </p:nvSpPr>
        <p:spPr>
          <a:xfrm>
            <a:off x="3563455" y="1929546"/>
            <a:ext cx="1577951"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egypt</a:t>
            </a:r>
          </a:p>
        </p:txBody>
      </p:sp>
      <p:sp>
        <p:nvSpPr>
          <p:cNvPr id="434" name="midian"/>
          <p:cNvSpPr txBox="1"/>
          <p:nvPr/>
        </p:nvSpPr>
        <p:spPr>
          <a:xfrm>
            <a:off x="8500283" y="4387324"/>
            <a:ext cx="1649426"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midian</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Moses met Jethro’s daughters at a shepherd’s well. He married Zipporah and had a son named Gershom (“I have been a stranger in a strange land”) Ex. 2:16-22)."/>
          <p:cNvSpPr txBox="1"/>
          <p:nvPr/>
        </p:nvSpPr>
        <p:spPr>
          <a:xfrm>
            <a:off x="1374515" y="7106835"/>
            <a:ext cx="10255770" cy="25128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Moses met Jethro’s daughters at a shepherd’s well. He married Zipporah and had a son named Gershom (“I have been a stranger in a strange land”) Ex. 2:16-22).</a:t>
            </a:r>
          </a:p>
        </p:txBody>
      </p:sp>
      <p:pic>
        <p:nvPicPr>
          <p:cNvPr id="437" name="moses-in-midian-norman-kelly.jpg" descr="moses-in-midian-norman-kelly.jpg"/>
          <p:cNvPicPr>
            <a:picLocks noChangeAspect="1"/>
          </p:cNvPicPr>
          <p:nvPr/>
        </p:nvPicPr>
        <p:blipFill>
          <a:blip r:embed="rId2"/>
          <a:srcRect l="8218"/>
          <a:stretch>
            <a:fillRect/>
          </a:stretch>
        </p:blipFill>
        <p:spPr>
          <a:xfrm>
            <a:off x="780057" y="638437"/>
            <a:ext cx="11444580" cy="6276257"/>
          </a:xfrm>
          <a:prstGeom prst="rect">
            <a:avLst/>
          </a:prstGeom>
          <a:ln w="12700">
            <a:miter lim="400000"/>
          </a:ln>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In God’s perfect time, when Moses had been prepared, God appeared to him in a burning bush and called him to return to Egypt and lead Israel out (Ex. 3-4)."/>
          <p:cNvSpPr txBox="1"/>
          <p:nvPr/>
        </p:nvSpPr>
        <p:spPr>
          <a:xfrm>
            <a:off x="1006677" y="7436174"/>
            <a:ext cx="10991446" cy="20775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66674">
              <a:lnSpc>
                <a:spcPct val="110000"/>
              </a:lnSpc>
              <a:defRPr sz="3298" cap="none">
                <a:solidFill>
                  <a:srgbClr val="94E3FE"/>
                </a:solidFill>
              </a:defRPr>
            </a:lvl1pPr>
          </a:lstStyle>
          <a:p>
            <a:r>
              <a:t>In God’s perfect time, when Moses had been prepared, God appeared to him in a burning bush and called him to return to Egypt and lead Israel out (Ex. 3-4).</a:t>
            </a:r>
          </a:p>
        </p:txBody>
      </p:sp>
      <p:grpSp>
        <p:nvGrpSpPr>
          <p:cNvPr id="442" name="moses-burning-bush-e1480206483593.jpg"/>
          <p:cNvGrpSpPr/>
          <p:nvPr/>
        </p:nvGrpSpPr>
        <p:grpSpPr>
          <a:xfrm>
            <a:off x="1255154" y="404820"/>
            <a:ext cx="10494493" cy="6929729"/>
            <a:chOff x="0" y="0"/>
            <a:chExt cx="10494491" cy="6929727"/>
          </a:xfrm>
        </p:grpSpPr>
        <p:pic>
          <p:nvPicPr>
            <p:cNvPr id="441" name="moses-burning-bush-e1480206483593.jpg" descr="moses-burning-bush-e1480206483593.jpg"/>
            <p:cNvPicPr>
              <a:picLocks noChangeAspect="1"/>
            </p:cNvPicPr>
            <p:nvPr/>
          </p:nvPicPr>
          <p:blipFill>
            <a:blip r:embed="rId2"/>
            <a:srcRect/>
            <a:stretch>
              <a:fillRect/>
            </a:stretch>
          </p:blipFill>
          <p:spPr>
            <a:xfrm>
              <a:off x="76200" y="63500"/>
              <a:ext cx="10354792" cy="6790028"/>
            </a:xfrm>
            <a:prstGeom prst="rect">
              <a:avLst/>
            </a:prstGeom>
            <a:ln>
              <a:noFill/>
            </a:ln>
            <a:effectLst/>
          </p:spPr>
        </p:pic>
        <p:pic>
          <p:nvPicPr>
            <p:cNvPr id="440" name="moses-burning-bush-e1480206483593.jpg" descr="moses-burning-bush-e1480206483593.jpg"/>
            <p:cNvPicPr>
              <a:picLocks/>
            </p:cNvPicPr>
            <p:nvPr/>
          </p:nvPicPr>
          <p:blipFill>
            <a:blip r:embed="rId3"/>
            <a:stretch>
              <a:fillRect/>
            </a:stretch>
          </p:blipFill>
          <p:spPr>
            <a:xfrm>
              <a:off x="0" y="0"/>
              <a:ext cx="10494493" cy="6929728"/>
            </a:xfrm>
            <a:prstGeom prst="rect">
              <a:avLst/>
            </a:prstGeom>
            <a:effectLst/>
          </p:spPr>
        </p:pic>
      </p:gr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6" name="001-maps-middle-east.jpg"/>
          <p:cNvGrpSpPr/>
          <p:nvPr/>
        </p:nvGrpSpPr>
        <p:grpSpPr>
          <a:xfrm>
            <a:off x="1032031" y="562343"/>
            <a:ext cx="10940737" cy="6418457"/>
            <a:chOff x="0" y="0"/>
            <a:chExt cx="10940736" cy="6418455"/>
          </a:xfrm>
        </p:grpSpPr>
        <p:pic>
          <p:nvPicPr>
            <p:cNvPr id="445" name="001-maps-middle-east.jpg" descr="001-maps-middle-east.jpg"/>
            <p:cNvPicPr>
              <a:picLocks noChangeAspect="1"/>
            </p:cNvPicPr>
            <p:nvPr/>
          </p:nvPicPr>
          <p:blipFill>
            <a:blip r:embed="rId2"/>
            <a:srcRect l="14946" t="39418" r="61377" b="42230"/>
            <a:stretch>
              <a:fillRect/>
            </a:stretch>
          </p:blipFill>
          <p:spPr>
            <a:xfrm>
              <a:off x="76200" y="63500"/>
              <a:ext cx="10801037" cy="6278756"/>
            </a:xfrm>
            <a:prstGeom prst="rect">
              <a:avLst/>
            </a:prstGeom>
            <a:ln>
              <a:noFill/>
            </a:ln>
            <a:effectLst/>
          </p:spPr>
        </p:pic>
        <p:pic>
          <p:nvPicPr>
            <p:cNvPr id="444" name="001-maps-middle-east.jpg" descr="001-maps-middle-east.jpg"/>
            <p:cNvPicPr>
              <a:picLocks/>
            </p:cNvPicPr>
            <p:nvPr/>
          </p:nvPicPr>
          <p:blipFill>
            <a:blip r:embed="rId3"/>
            <a:stretch>
              <a:fillRect/>
            </a:stretch>
          </p:blipFill>
          <p:spPr>
            <a:xfrm>
              <a:off x="-1" y="-1"/>
              <a:ext cx="10940737" cy="6418457"/>
            </a:xfrm>
            <a:prstGeom prst="rect">
              <a:avLst/>
            </a:prstGeom>
            <a:effectLst/>
          </p:spPr>
        </p:pic>
      </p:grpSp>
      <p:sp>
        <p:nvSpPr>
          <p:cNvPr id="447" name="This occurred near Mt. Horeb or Sinai (Ex. 3:1)."/>
          <p:cNvSpPr txBox="1"/>
          <p:nvPr/>
        </p:nvSpPr>
        <p:spPr>
          <a:xfrm>
            <a:off x="1552534" y="7285222"/>
            <a:ext cx="9899732" cy="13122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This occurred near Mt. Horeb or Sinai (Ex. 3:1).</a:t>
            </a:r>
          </a:p>
        </p:txBody>
      </p:sp>
      <p:sp>
        <p:nvSpPr>
          <p:cNvPr id="448" name="horeb…"/>
          <p:cNvSpPr txBox="1"/>
          <p:nvPr/>
        </p:nvSpPr>
        <p:spPr>
          <a:xfrm>
            <a:off x="6159863" y="4687962"/>
            <a:ext cx="1581945"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a:solidFill>
                  <a:srgbClr val="000000"/>
                </a:solidFill>
              </a:defRPr>
            </a:pPr>
            <a:r>
              <a:t>horeb</a:t>
            </a:r>
          </a:p>
          <a:p>
            <a:pPr>
              <a:defRPr>
                <a:solidFill>
                  <a:srgbClr val="000000"/>
                </a:solidFill>
              </a:defRPr>
            </a:pPr>
            <a:r>
              <a:t>sinai</a:t>
            </a:r>
          </a:p>
        </p:txBody>
      </p:sp>
      <p:sp>
        <p:nvSpPr>
          <p:cNvPr id="449" name="egypt"/>
          <p:cNvSpPr txBox="1"/>
          <p:nvPr/>
        </p:nvSpPr>
        <p:spPr>
          <a:xfrm>
            <a:off x="3563455" y="1929546"/>
            <a:ext cx="1577951"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egypt</a:t>
            </a:r>
          </a:p>
        </p:txBody>
      </p:sp>
      <p:sp>
        <p:nvSpPr>
          <p:cNvPr id="450" name="midian"/>
          <p:cNvSpPr txBox="1"/>
          <p:nvPr/>
        </p:nvSpPr>
        <p:spPr>
          <a:xfrm>
            <a:off x="8500283" y="4387324"/>
            <a:ext cx="1649426"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midian</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Moses appeared before Pharaoh and demanded in the LORD’s name that Israel be allowed to depart, but Pharaoh refused."/>
          <p:cNvSpPr txBox="1"/>
          <p:nvPr/>
        </p:nvSpPr>
        <p:spPr>
          <a:xfrm>
            <a:off x="1475640" y="7323935"/>
            <a:ext cx="10053520" cy="20569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Moses appeared before Pharaoh and demanded in the LORD’s name that Israel be allowed to depart, but Pharaoh refused.</a:t>
            </a:r>
          </a:p>
        </p:txBody>
      </p:sp>
      <p:grpSp>
        <p:nvGrpSpPr>
          <p:cNvPr id="455" name="Moses and aaron before pharaoh.jpg"/>
          <p:cNvGrpSpPr/>
          <p:nvPr/>
        </p:nvGrpSpPr>
        <p:grpSpPr>
          <a:xfrm>
            <a:off x="513672" y="647463"/>
            <a:ext cx="11977455" cy="6366246"/>
            <a:chOff x="0" y="0"/>
            <a:chExt cx="11977454" cy="6366244"/>
          </a:xfrm>
        </p:grpSpPr>
        <p:pic>
          <p:nvPicPr>
            <p:cNvPr id="454" name="Moses and aaron before pharaoh.jpg" descr="Moses and aaron before pharaoh.jpg"/>
            <p:cNvPicPr>
              <a:picLocks noChangeAspect="1"/>
            </p:cNvPicPr>
            <p:nvPr/>
          </p:nvPicPr>
          <p:blipFill>
            <a:blip r:embed="rId2"/>
            <a:srcRect l="2504" t="887" r="3280"/>
            <a:stretch>
              <a:fillRect/>
            </a:stretch>
          </p:blipFill>
          <p:spPr>
            <a:xfrm>
              <a:off x="76200" y="63500"/>
              <a:ext cx="11837755" cy="6226545"/>
            </a:xfrm>
            <a:prstGeom prst="rect">
              <a:avLst/>
            </a:prstGeom>
            <a:ln>
              <a:noFill/>
            </a:ln>
            <a:effectLst/>
          </p:spPr>
        </p:pic>
        <p:pic>
          <p:nvPicPr>
            <p:cNvPr id="453" name="Moses and aaron before pharaoh.jpg" descr="Moses and aaron before pharaoh.jpg"/>
            <p:cNvPicPr>
              <a:picLocks/>
            </p:cNvPicPr>
            <p:nvPr/>
          </p:nvPicPr>
          <p:blipFill>
            <a:blip r:embed="rId3"/>
            <a:stretch>
              <a:fillRect/>
            </a:stretch>
          </p:blipFill>
          <p:spPr>
            <a:xfrm>
              <a:off x="-1" y="0"/>
              <a:ext cx="11977456" cy="6366245"/>
            </a:xfrm>
            <a:prstGeom prst="rect">
              <a:avLst/>
            </a:prstGeom>
            <a:effectLst/>
          </p:spPr>
        </p:pic>
      </p:gr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And the LORD said unto Moses, Rise up early in the morning, and stand before Pharaoh, and say unto him … in very deed for this cause have I raised thee up, for to shew in thee my power; and that my name may be declared throughout all the earth” (Ex. 9:1"/>
          <p:cNvSpPr txBox="1"/>
          <p:nvPr/>
        </p:nvSpPr>
        <p:spPr>
          <a:xfrm>
            <a:off x="731569" y="6442649"/>
            <a:ext cx="11541662" cy="29673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FFFFFF"/>
                </a:solidFill>
              </a:defRPr>
            </a:pPr>
            <a:r>
              <a:t>“And the LORD said unto Moses, Rise up early in the morning, and stand before Pharaoh, and say unto him … in very deed for this </a:t>
            </a:r>
            <a:r>
              <a:rPr i="1"/>
              <a:t>cause</a:t>
            </a:r>
            <a:r>
              <a:t> have I raised thee up, for to shew </a:t>
            </a:r>
            <a:r>
              <a:rPr i="1"/>
              <a:t>in</a:t>
            </a:r>
            <a:r>
              <a:t> thee my power; and that my name may be declared throughout all the earth” (Ex. 9:13-16).</a:t>
            </a:r>
          </a:p>
        </p:txBody>
      </p:sp>
      <p:grpSp>
        <p:nvGrpSpPr>
          <p:cNvPr id="460" name="Moses and aaron before pharaoh.jpg"/>
          <p:cNvGrpSpPr/>
          <p:nvPr/>
        </p:nvGrpSpPr>
        <p:grpSpPr>
          <a:xfrm>
            <a:off x="778214" y="520463"/>
            <a:ext cx="11448372" cy="5752282"/>
            <a:chOff x="0" y="0"/>
            <a:chExt cx="11448371" cy="5752280"/>
          </a:xfrm>
        </p:grpSpPr>
        <p:pic>
          <p:nvPicPr>
            <p:cNvPr id="459" name="Moses and aaron before pharaoh.jpg" descr="Moses and aaron before pharaoh.jpg"/>
            <p:cNvPicPr>
              <a:picLocks noChangeAspect="1"/>
            </p:cNvPicPr>
            <p:nvPr/>
          </p:nvPicPr>
          <p:blipFill>
            <a:blip r:embed="rId2"/>
            <a:srcRect l="2504" t="887" r="3280" b="5593"/>
            <a:stretch>
              <a:fillRect/>
            </a:stretch>
          </p:blipFill>
          <p:spPr>
            <a:xfrm>
              <a:off x="76200" y="63500"/>
              <a:ext cx="11308672" cy="5612580"/>
            </a:xfrm>
            <a:prstGeom prst="rect">
              <a:avLst/>
            </a:prstGeom>
            <a:ln>
              <a:noFill/>
            </a:ln>
            <a:effectLst/>
          </p:spPr>
        </p:pic>
        <p:pic>
          <p:nvPicPr>
            <p:cNvPr id="458" name="Moses and aaron before pharaoh.jpg" descr="Moses and aaron before pharaoh.jpg"/>
            <p:cNvPicPr>
              <a:picLocks/>
            </p:cNvPicPr>
            <p:nvPr/>
          </p:nvPicPr>
          <p:blipFill>
            <a:blip r:embed="rId3"/>
            <a:stretch>
              <a:fillRect/>
            </a:stretch>
          </p:blipFill>
          <p:spPr>
            <a:xfrm>
              <a:off x="0" y="-1"/>
              <a:ext cx="11448372" cy="5752282"/>
            </a:xfrm>
            <a:prstGeom prst="rect">
              <a:avLst/>
            </a:prstGeom>
            <a:effectLst/>
          </p:spPr>
        </p:pic>
      </p:gr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Moses’ rod turned into a serpent"/>
          <p:cNvSpPr txBox="1"/>
          <p:nvPr/>
        </p:nvSpPr>
        <p:spPr>
          <a:xfrm>
            <a:off x="1475640" y="8522199"/>
            <a:ext cx="10053520" cy="12905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Moses’ rod turned into a serpent</a:t>
            </a:r>
          </a:p>
        </p:txBody>
      </p:sp>
      <p:grpSp>
        <p:nvGrpSpPr>
          <p:cNvPr id="465" name="Moses before pharaoh serpents.jpg"/>
          <p:cNvGrpSpPr/>
          <p:nvPr/>
        </p:nvGrpSpPr>
        <p:grpSpPr>
          <a:xfrm>
            <a:off x="2497625" y="407258"/>
            <a:ext cx="8009550" cy="8009549"/>
            <a:chOff x="0" y="0"/>
            <a:chExt cx="8009548" cy="8009548"/>
          </a:xfrm>
        </p:grpSpPr>
        <p:pic>
          <p:nvPicPr>
            <p:cNvPr id="464" name="Moses before pharaoh serpents.jpg" descr="Moses before pharaoh serpents.jpg"/>
            <p:cNvPicPr>
              <a:picLocks noChangeAspect="1"/>
            </p:cNvPicPr>
            <p:nvPr/>
          </p:nvPicPr>
          <p:blipFill>
            <a:blip r:embed="rId2"/>
            <a:srcRect/>
            <a:stretch>
              <a:fillRect/>
            </a:stretch>
          </p:blipFill>
          <p:spPr>
            <a:xfrm>
              <a:off x="76200" y="63500"/>
              <a:ext cx="7869849" cy="7869849"/>
            </a:xfrm>
            <a:prstGeom prst="rect">
              <a:avLst/>
            </a:prstGeom>
            <a:ln>
              <a:noFill/>
            </a:ln>
            <a:effectLst/>
          </p:spPr>
        </p:pic>
        <p:pic>
          <p:nvPicPr>
            <p:cNvPr id="463" name="Moses before pharaoh serpents.jpg" descr="Moses before pharaoh serpents.jpg"/>
            <p:cNvPicPr>
              <a:picLocks/>
            </p:cNvPicPr>
            <p:nvPr/>
          </p:nvPicPr>
          <p:blipFill>
            <a:blip r:embed="rId3"/>
            <a:stretch>
              <a:fillRect/>
            </a:stretch>
          </p:blipFill>
          <p:spPr>
            <a:xfrm>
              <a:off x="-1" y="-1"/>
              <a:ext cx="8009550" cy="8009550"/>
            </a:xfrm>
            <a:prstGeom prst="rect">
              <a:avLst/>
            </a:prstGeom>
            <a:effectLst/>
          </p:spPr>
        </p:pic>
      </p:gr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God performed 10 judgments on Egypt to show His sovereign, almighty power to Israel, to Egypt, and to the world. God showed his power over Egypt’s gods which were renowned as the most powerful."/>
          <p:cNvSpPr txBox="1"/>
          <p:nvPr/>
        </p:nvSpPr>
        <p:spPr>
          <a:xfrm>
            <a:off x="735967" y="1318960"/>
            <a:ext cx="4722062" cy="71156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God performed 10 judgments on Egypt to show His sovereign, almighty power to Israel, to Egypt, and to the world. God showed his power over Egypt’s gods which were renowned as the most powerful.</a:t>
            </a:r>
          </a:p>
        </p:txBody>
      </p:sp>
      <p:grpSp>
        <p:nvGrpSpPr>
          <p:cNvPr id="470" name="The second plague Egypt frogs.jpg"/>
          <p:cNvGrpSpPr/>
          <p:nvPr/>
        </p:nvGrpSpPr>
        <p:grpSpPr>
          <a:xfrm>
            <a:off x="5766472" y="606291"/>
            <a:ext cx="6459739" cy="8566418"/>
            <a:chOff x="0" y="0"/>
            <a:chExt cx="6459737" cy="8566417"/>
          </a:xfrm>
        </p:grpSpPr>
        <p:pic>
          <p:nvPicPr>
            <p:cNvPr id="469" name="The second plague Egypt frogs.jpg" descr="The second plague Egypt frogs.jpg"/>
            <p:cNvPicPr>
              <a:picLocks noChangeAspect="1"/>
            </p:cNvPicPr>
            <p:nvPr/>
          </p:nvPicPr>
          <p:blipFill>
            <a:blip r:embed="rId2"/>
            <a:srcRect l="30273" r="30273"/>
            <a:stretch>
              <a:fillRect/>
            </a:stretch>
          </p:blipFill>
          <p:spPr>
            <a:xfrm>
              <a:off x="76200" y="63500"/>
              <a:ext cx="6320038" cy="8426718"/>
            </a:xfrm>
            <a:prstGeom prst="rect">
              <a:avLst/>
            </a:prstGeom>
            <a:ln>
              <a:noFill/>
            </a:ln>
            <a:effectLst/>
          </p:spPr>
        </p:pic>
        <p:pic>
          <p:nvPicPr>
            <p:cNvPr id="468" name="The second plague Egypt frogs.jpg" descr="The second plague Egypt frogs.jpg"/>
            <p:cNvPicPr>
              <a:picLocks/>
            </p:cNvPicPr>
            <p:nvPr/>
          </p:nvPicPr>
          <p:blipFill>
            <a:blip r:embed="rId3"/>
            <a:stretch>
              <a:fillRect/>
            </a:stretch>
          </p:blipFill>
          <p:spPr>
            <a:xfrm>
              <a:off x="-1" y="-1"/>
              <a:ext cx="6459739" cy="8566419"/>
            </a:xfrm>
            <a:prstGeom prst="rect">
              <a:avLst/>
            </a:prstGeom>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2" name="DSC_2757.jpg" descr="DSC_2757.jpg"/>
          <p:cNvPicPr>
            <a:picLocks noGrp="1"/>
          </p:cNvPicPr>
          <p:nvPr>
            <p:ph type="pic" sz="half" idx="21"/>
          </p:nvPr>
        </p:nvPicPr>
        <p:blipFill>
          <a:blip r:embed="rId2"/>
          <a:stretch>
            <a:fillRect/>
          </a:stretch>
        </p:blipFill>
        <p:spPr>
          <a:xfrm>
            <a:off x="6858000" y="1219200"/>
            <a:ext cx="5524500" cy="7308813"/>
          </a:xfrm>
          <a:prstGeom prst="rect">
            <a:avLst/>
          </a:prstGeom>
        </p:spPr>
      </p:pic>
      <p:sp>
        <p:nvSpPr>
          <p:cNvPr id="473" name="“... and against all the gods of Egypt I will execute judgment: I am the LORD” (Exodus 12:12)."/>
          <p:cNvSpPr txBox="1">
            <a:spLocks noGrp="1"/>
          </p:cNvSpPr>
          <p:nvPr>
            <p:ph type="body" sz="quarter" idx="1"/>
          </p:nvPr>
        </p:nvSpPr>
        <p:spPr>
          <a:xfrm>
            <a:off x="1098550" y="1219200"/>
            <a:ext cx="5219700" cy="6451600"/>
          </a:xfrm>
          <a:prstGeom prst="rect">
            <a:avLst/>
          </a:prstGeom>
        </p:spPr>
        <p:txBody>
          <a:bodyPr/>
          <a:lstStyle/>
          <a:p>
            <a:pPr>
              <a:defRPr sz="3400">
                <a:solidFill>
                  <a:srgbClr val="94E3FE"/>
                </a:solidFill>
              </a:defRPr>
            </a:pPr>
            <a:endParaRPr/>
          </a:p>
          <a:p>
            <a:pPr>
              <a:defRPr sz="3400">
                <a:solidFill>
                  <a:srgbClr val="FFFFFF"/>
                </a:solidFill>
              </a:defRPr>
            </a:pPr>
            <a:r>
              <a:t>“... and against all the gods of Egypt I will execute judgment: I am the LORD” (Exodus 12:12).</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5" name="brooklyn museum of art 89 - Version 3.jpg" descr="brooklyn museum of art 89 - Version 3.jpg"/>
          <p:cNvPicPr>
            <a:picLocks noGrp="1"/>
          </p:cNvPicPr>
          <p:nvPr>
            <p:ph type="pic" sz="half" idx="21"/>
          </p:nvPr>
        </p:nvPicPr>
        <p:blipFill>
          <a:blip r:embed="rId2"/>
          <a:stretch>
            <a:fillRect/>
          </a:stretch>
        </p:blipFill>
        <p:spPr>
          <a:xfrm>
            <a:off x="6858000" y="1219200"/>
            <a:ext cx="5524500" cy="7308813"/>
          </a:xfrm>
          <a:prstGeom prst="rect">
            <a:avLst/>
          </a:prstGeom>
        </p:spPr>
      </p:pic>
      <p:sp>
        <p:nvSpPr>
          <p:cNvPr id="476" name="There were countless gods and goddesses in ancient Egypt, and they were supposed to offer protection over every aspect of life. All of them proved utterly powerless before the true God.…"/>
          <p:cNvSpPr txBox="1">
            <a:spLocks noGrp="1"/>
          </p:cNvSpPr>
          <p:nvPr>
            <p:ph type="body" sz="quarter" idx="1"/>
          </p:nvPr>
        </p:nvSpPr>
        <p:spPr>
          <a:xfrm>
            <a:off x="977900" y="1111250"/>
            <a:ext cx="5080000" cy="7556500"/>
          </a:xfrm>
          <a:prstGeom prst="rect">
            <a:avLst/>
          </a:prstGeom>
        </p:spPr>
        <p:txBody>
          <a:bodyPr/>
          <a:lstStyle/>
          <a:p>
            <a:pPr>
              <a:defRPr sz="3400">
                <a:solidFill>
                  <a:srgbClr val="94E3FE"/>
                </a:solidFill>
              </a:defRPr>
            </a:pPr>
            <a:r>
              <a:t>There were countless gods and goddesses in ancient Egypt, and they were supposed to offer protection over every aspect of life. All of them proved utterly powerless before the true God.</a:t>
            </a:r>
          </a:p>
          <a:p>
            <a:pPr>
              <a:defRPr sz="3400">
                <a:solidFill>
                  <a:srgbClr val="94E3FE"/>
                </a:solidFill>
              </a:defRPr>
            </a:pPr>
            <a:endParaRPr/>
          </a:p>
          <a:p>
            <a:pPr>
              <a:defRPr sz="3400">
                <a:solidFill>
                  <a:srgbClr val="94E3FE"/>
                </a:solidFill>
              </a:defRPr>
            </a:pPr>
            <a:r>
              <a:t>Consider the following examples:</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In all of the plagues, Jehovah showed His power over Bes, god of protection from evil events."/>
          <p:cNvSpPr txBox="1">
            <a:spLocks noGrp="1"/>
          </p:cNvSpPr>
          <p:nvPr>
            <p:ph type="body" sz="quarter" idx="1"/>
          </p:nvPr>
        </p:nvSpPr>
        <p:spPr>
          <a:xfrm>
            <a:off x="1098550" y="1219200"/>
            <a:ext cx="5219700" cy="6451600"/>
          </a:xfrm>
          <a:prstGeom prst="rect">
            <a:avLst/>
          </a:prstGeom>
        </p:spPr>
        <p:txBody>
          <a:bodyPr/>
          <a:lstStyle/>
          <a:p>
            <a:pPr>
              <a:defRPr sz="3400">
                <a:solidFill>
                  <a:srgbClr val="94E3FE"/>
                </a:solidFill>
              </a:defRPr>
            </a:pPr>
            <a:r>
              <a:t>In all of the plagues, Jehovah showed His power over </a:t>
            </a:r>
            <a:r>
              <a:rPr>
                <a:solidFill>
                  <a:srgbClr val="FFFFFF"/>
                </a:solidFill>
              </a:rPr>
              <a:t>Bes</a:t>
            </a:r>
            <a:r>
              <a:t>, god of protection from evil events.</a:t>
            </a:r>
          </a:p>
        </p:txBody>
      </p:sp>
      <p:grpSp>
        <p:nvGrpSpPr>
          <p:cNvPr id="481" name="brooklyn museum of art 944 - Version 3.jpg"/>
          <p:cNvGrpSpPr/>
          <p:nvPr/>
        </p:nvGrpSpPr>
        <p:grpSpPr>
          <a:xfrm>
            <a:off x="6858000" y="1219200"/>
            <a:ext cx="5524500" cy="7308813"/>
            <a:chOff x="0" y="0"/>
            <a:chExt cx="5524500" cy="7308812"/>
          </a:xfrm>
        </p:grpSpPr>
        <p:pic>
          <p:nvPicPr>
            <p:cNvPr id="480" name="brooklyn museum of art 944 - Version 3.jpg" descr="brooklyn museum of art 944 - Version 3.jpg"/>
            <p:cNvPicPr>
              <a:picLocks noChangeAspect="1"/>
            </p:cNvPicPr>
            <p:nvPr/>
          </p:nvPicPr>
          <p:blipFill>
            <a:blip r:embed="rId2"/>
            <a:srcRect l="1819" r="1756"/>
            <a:stretch>
              <a:fillRect/>
            </a:stretch>
          </p:blipFill>
          <p:spPr>
            <a:xfrm>
              <a:off x="76200" y="63500"/>
              <a:ext cx="5384800" cy="7169113"/>
            </a:xfrm>
            <a:prstGeom prst="rect">
              <a:avLst/>
            </a:prstGeom>
            <a:ln>
              <a:noFill/>
            </a:ln>
            <a:effectLst/>
          </p:spPr>
        </p:pic>
        <p:pic>
          <p:nvPicPr>
            <p:cNvPr id="479" name="brooklyn museum of art 944 - Version 3.jpg" descr="brooklyn museum of art 944 - Version 3.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3" name="brooklyn museum of art 89 - Version 2.jpg" descr="brooklyn museum of art 89 - Version 2.jpg"/>
          <p:cNvPicPr>
            <a:picLocks noGrp="1"/>
          </p:cNvPicPr>
          <p:nvPr>
            <p:ph type="pic" sz="half" idx="21"/>
          </p:nvPr>
        </p:nvPicPr>
        <p:blipFill>
          <a:blip r:embed="rId2"/>
          <a:stretch>
            <a:fillRect/>
          </a:stretch>
        </p:blipFill>
        <p:spPr>
          <a:xfrm>
            <a:off x="6781800" y="762000"/>
            <a:ext cx="5524500" cy="7308813"/>
          </a:xfrm>
          <a:prstGeom prst="rect">
            <a:avLst/>
          </a:prstGeom>
        </p:spPr>
      </p:pic>
      <p:sp>
        <p:nvSpPr>
          <p:cNvPr id="484" name="In the plague of turning water into blood, Jehovah showed His power over the river gods Sobek and Hapy."/>
          <p:cNvSpPr txBox="1">
            <a:spLocks noGrp="1"/>
          </p:cNvSpPr>
          <p:nvPr>
            <p:ph type="body" sz="quarter" idx="1"/>
          </p:nvPr>
        </p:nvSpPr>
        <p:spPr>
          <a:xfrm>
            <a:off x="920750" y="762000"/>
            <a:ext cx="5219700" cy="6451600"/>
          </a:xfrm>
          <a:prstGeom prst="rect">
            <a:avLst/>
          </a:prstGeom>
        </p:spPr>
        <p:txBody>
          <a:bodyPr/>
          <a:lstStyle/>
          <a:p>
            <a:pPr>
              <a:defRPr sz="3400">
                <a:solidFill>
                  <a:srgbClr val="94E3FE"/>
                </a:solidFill>
              </a:defRPr>
            </a:pPr>
            <a:r>
              <a:t>In the plague of turning water into blood, Jehovah showed His power over the river gods </a:t>
            </a:r>
            <a:r>
              <a:rPr>
                <a:solidFill>
                  <a:srgbClr val="FFFFFF"/>
                </a:solidFill>
              </a:rPr>
              <a:t>Sobek</a:t>
            </a:r>
            <a:r>
              <a:t> and </a:t>
            </a:r>
            <a:r>
              <a:rPr>
                <a:solidFill>
                  <a:srgbClr val="FFFFFF"/>
                </a:solidFill>
              </a:rPr>
              <a:t>Hapy</a:t>
            </a:r>
            <a:r>
              <a:t>.</a:t>
            </a:r>
          </a:p>
        </p:txBody>
      </p:sp>
      <p:grpSp>
        <p:nvGrpSpPr>
          <p:cNvPr id="487" name="download.bmp"/>
          <p:cNvGrpSpPr/>
          <p:nvPr/>
        </p:nvGrpSpPr>
        <p:grpSpPr>
          <a:xfrm rot="21168567">
            <a:off x="4287094" y="4171229"/>
            <a:ext cx="3708401" cy="4890929"/>
            <a:chOff x="0" y="0"/>
            <a:chExt cx="3708400" cy="4890927"/>
          </a:xfrm>
        </p:grpSpPr>
        <p:pic>
          <p:nvPicPr>
            <p:cNvPr id="486" name="download.bmp" descr="download.bmp"/>
            <p:cNvPicPr>
              <a:picLocks noChangeAspect="1"/>
            </p:cNvPicPr>
            <p:nvPr/>
          </p:nvPicPr>
          <p:blipFill>
            <a:blip r:embed="rId3"/>
            <a:srcRect t="4077" b="33644"/>
            <a:stretch>
              <a:fillRect/>
            </a:stretch>
          </p:blipFill>
          <p:spPr>
            <a:xfrm>
              <a:off x="76200" y="63500"/>
              <a:ext cx="3568701" cy="4751228"/>
            </a:xfrm>
            <a:prstGeom prst="rect">
              <a:avLst/>
            </a:prstGeom>
            <a:ln>
              <a:noFill/>
            </a:ln>
            <a:effectLst/>
          </p:spPr>
        </p:pic>
        <p:pic>
          <p:nvPicPr>
            <p:cNvPr id="485" name="download.bmp" descr="download.bmp"/>
            <p:cNvPicPr>
              <a:picLocks/>
            </p:cNvPicPr>
            <p:nvPr/>
          </p:nvPicPr>
          <p:blipFill>
            <a:blip r:embed="rId4"/>
            <a:stretch>
              <a:fillRect/>
            </a:stretch>
          </p:blipFill>
          <p:spPr>
            <a:xfrm>
              <a:off x="-1" y="-1"/>
              <a:ext cx="3708401" cy="4890929"/>
            </a:xfrm>
            <a:prstGeom prst="rect">
              <a:avLst/>
            </a:prstGeom>
            <a:effectLst/>
          </p:spPr>
        </p:pic>
      </p:gr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9" name="DSC_2306.jpg" descr="DSC_2306.jpg"/>
          <p:cNvPicPr>
            <a:picLocks noGrp="1"/>
          </p:cNvPicPr>
          <p:nvPr>
            <p:ph type="pic" sz="half" idx="21"/>
          </p:nvPr>
        </p:nvPicPr>
        <p:blipFill>
          <a:blip r:embed="rId2"/>
          <a:stretch>
            <a:fillRect/>
          </a:stretch>
        </p:blipFill>
        <p:spPr>
          <a:xfrm>
            <a:off x="6858000" y="1219200"/>
            <a:ext cx="5524500" cy="7308813"/>
          </a:xfrm>
          <a:prstGeom prst="rect">
            <a:avLst/>
          </a:prstGeom>
        </p:spPr>
      </p:pic>
      <p:sp>
        <p:nvSpPr>
          <p:cNvPr id="490" name="In the plague of the frogs, Jehovah showed His power over Heket the frog goddess of fertility."/>
          <p:cNvSpPr txBox="1">
            <a:spLocks noGrp="1"/>
          </p:cNvSpPr>
          <p:nvPr>
            <p:ph type="body" sz="quarter" idx="1"/>
          </p:nvPr>
        </p:nvSpPr>
        <p:spPr>
          <a:xfrm>
            <a:off x="889000" y="1219200"/>
            <a:ext cx="5219700" cy="6451600"/>
          </a:xfrm>
          <a:prstGeom prst="rect">
            <a:avLst/>
          </a:prstGeom>
        </p:spPr>
        <p:txBody>
          <a:bodyPr/>
          <a:lstStyle/>
          <a:p>
            <a:pPr>
              <a:defRPr sz="3400">
                <a:solidFill>
                  <a:srgbClr val="94E3FE"/>
                </a:solidFill>
              </a:defRPr>
            </a:pPr>
            <a:r>
              <a:t>In the plague of the frogs, Jehovah showed His power over </a:t>
            </a:r>
            <a:r>
              <a:rPr>
                <a:solidFill>
                  <a:srgbClr val="FFFFFF"/>
                </a:solidFill>
              </a:rPr>
              <a:t>Heket</a:t>
            </a:r>
            <a:r>
              <a:t> the frog goddess of fertility.</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In the plague of the dust becoming lice, Jehovah showed His power over Geb, the “god of the earth,” who was depicted as a goose who laid the egg from which the earth was born."/>
          <p:cNvSpPr txBox="1">
            <a:spLocks noGrp="1"/>
          </p:cNvSpPr>
          <p:nvPr>
            <p:ph type="body" sz="quarter" idx="1"/>
          </p:nvPr>
        </p:nvSpPr>
        <p:spPr>
          <a:xfrm>
            <a:off x="1098550" y="1219200"/>
            <a:ext cx="5219700" cy="6451600"/>
          </a:xfrm>
          <a:prstGeom prst="rect">
            <a:avLst/>
          </a:prstGeom>
        </p:spPr>
        <p:txBody>
          <a:bodyPr/>
          <a:lstStyle/>
          <a:p>
            <a:pPr>
              <a:defRPr sz="3400">
                <a:solidFill>
                  <a:srgbClr val="94E3FE"/>
                </a:solidFill>
              </a:defRPr>
            </a:pPr>
            <a:r>
              <a:t>In the plague of the dust becoming lice, Jehovah showed His power over </a:t>
            </a:r>
            <a:r>
              <a:rPr>
                <a:solidFill>
                  <a:srgbClr val="FFFFFF"/>
                </a:solidFill>
              </a:rPr>
              <a:t>Geb</a:t>
            </a:r>
            <a:r>
              <a:t>, the “god of the earth,” who was depicted as a goose who laid the egg from which the earth was born.</a:t>
            </a:r>
          </a:p>
        </p:txBody>
      </p:sp>
      <p:grpSp>
        <p:nvGrpSpPr>
          <p:cNvPr id="495" name="geb_merenptah.jpg"/>
          <p:cNvGrpSpPr/>
          <p:nvPr/>
        </p:nvGrpSpPr>
        <p:grpSpPr>
          <a:xfrm>
            <a:off x="6858000" y="1219200"/>
            <a:ext cx="5524500" cy="7308813"/>
            <a:chOff x="0" y="0"/>
            <a:chExt cx="5524500" cy="7308812"/>
          </a:xfrm>
        </p:grpSpPr>
        <p:pic>
          <p:nvPicPr>
            <p:cNvPr id="494" name="geb_merenptah.jpg" descr="geb_merenptah.jpg"/>
            <p:cNvPicPr>
              <a:picLocks noChangeAspect="1"/>
            </p:cNvPicPr>
            <p:nvPr/>
          </p:nvPicPr>
          <p:blipFill>
            <a:blip r:embed="rId2"/>
            <a:srcRect t="2200" b="2247"/>
            <a:stretch>
              <a:fillRect/>
            </a:stretch>
          </p:blipFill>
          <p:spPr>
            <a:xfrm>
              <a:off x="76200" y="63500"/>
              <a:ext cx="5384800" cy="7169113"/>
            </a:xfrm>
            <a:prstGeom prst="rect">
              <a:avLst/>
            </a:prstGeom>
            <a:ln>
              <a:noFill/>
            </a:ln>
            <a:effectLst/>
          </p:spPr>
        </p:pic>
        <p:pic>
          <p:nvPicPr>
            <p:cNvPr id="493" name="geb_merenptah.jpg" descr="geb_merenptah.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In the plague of the swarms of flies, Jehovah showed His power over Uatchit, the goddess of insects and noonday heat."/>
          <p:cNvSpPr txBox="1">
            <a:spLocks noGrp="1"/>
          </p:cNvSpPr>
          <p:nvPr>
            <p:ph type="body" sz="quarter" idx="1"/>
          </p:nvPr>
        </p:nvSpPr>
        <p:spPr>
          <a:xfrm>
            <a:off x="1098550" y="1219200"/>
            <a:ext cx="5219700" cy="6451600"/>
          </a:xfrm>
          <a:prstGeom prst="rect">
            <a:avLst/>
          </a:prstGeom>
        </p:spPr>
        <p:txBody>
          <a:bodyPr/>
          <a:lstStyle/>
          <a:p>
            <a:pPr>
              <a:defRPr sz="3400">
                <a:solidFill>
                  <a:srgbClr val="94E3FE"/>
                </a:solidFill>
              </a:defRPr>
            </a:pPr>
            <a:r>
              <a:t>In the plague of the swarms of flies, Jehovah showed His power over </a:t>
            </a:r>
            <a:r>
              <a:rPr>
                <a:solidFill>
                  <a:srgbClr val="FFFFFF"/>
                </a:solidFill>
              </a:rPr>
              <a:t>Uatchit</a:t>
            </a:r>
            <a:r>
              <a:t>, the goddess of insects and noonday heat.</a:t>
            </a:r>
          </a:p>
        </p:txBody>
      </p:sp>
      <p:grpSp>
        <p:nvGrpSpPr>
          <p:cNvPr id="500" name="b2c33c8df5bdb1a3a97a38ec62ce2b20.jpg"/>
          <p:cNvGrpSpPr/>
          <p:nvPr/>
        </p:nvGrpSpPr>
        <p:grpSpPr>
          <a:xfrm>
            <a:off x="6858000" y="1219200"/>
            <a:ext cx="5524500" cy="7308813"/>
            <a:chOff x="0" y="0"/>
            <a:chExt cx="5524500" cy="7308812"/>
          </a:xfrm>
        </p:grpSpPr>
        <p:pic>
          <p:nvPicPr>
            <p:cNvPr id="499" name="b2c33c8df5bdb1a3a97a38ec62ce2b20.jpg" descr="b2c33c8df5bdb1a3a97a38ec62ce2b20.jpg"/>
            <p:cNvPicPr>
              <a:picLocks noChangeAspect="1"/>
            </p:cNvPicPr>
            <p:nvPr/>
          </p:nvPicPr>
          <p:blipFill>
            <a:blip r:embed="rId2"/>
            <a:srcRect t="4168" b="4168"/>
            <a:stretch>
              <a:fillRect/>
            </a:stretch>
          </p:blipFill>
          <p:spPr>
            <a:xfrm>
              <a:off x="76200" y="63500"/>
              <a:ext cx="5384800" cy="7169113"/>
            </a:xfrm>
            <a:prstGeom prst="rect">
              <a:avLst/>
            </a:prstGeom>
            <a:ln>
              <a:noFill/>
            </a:ln>
            <a:effectLst/>
          </p:spPr>
        </p:pic>
        <p:pic>
          <p:nvPicPr>
            <p:cNvPr id="498" name="b2c33c8df5bdb1a3a97a38ec62ce2b20.jpg" descr="b2c33c8df5bdb1a3a97a38ec62ce2b20.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 name="DSC_2966.jpg" descr="DSC_2966.jpg"/>
          <p:cNvPicPr>
            <a:picLocks noGrp="1"/>
          </p:cNvPicPr>
          <p:nvPr>
            <p:ph type="pic" sz="half" idx="21"/>
          </p:nvPr>
        </p:nvPicPr>
        <p:blipFill>
          <a:blip r:embed="rId2"/>
          <a:stretch>
            <a:fillRect/>
          </a:stretch>
        </p:blipFill>
        <p:spPr>
          <a:xfrm>
            <a:off x="6858000" y="1219200"/>
            <a:ext cx="5524500" cy="7308813"/>
          </a:xfrm>
          <a:prstGeom prst="rect">
            <a:avLst/>
          </a:prstGeom>
        </p:spPr>
      </p:pic>
      <p:sp>
        <p:nvSpPr>
          <p:cNvPr id="503" name="In the plague of the livestock, Jehovah showed His power over Apis the bull god and Hathor the cow goddess."/>
          <p:cNvSpPr txBox="1">
            <a:spLocks noGrp="1"/>
          </p:cNvSpPr>
          <p:nvPr>
            <p:ph type="body" sz="quarter" idx="1"/>
          </p:nvPr>
        </p:nvSpPr>
        <p:spPr>
          <a:xfrm>
            <a:off x="1098550" y="1219200"/>
            <a:ext cx="5219700" cy="6451600"/>
          </a:xfrm>
          <a:prstGeom prst="rect">
            <a:avLst/>
          </a:prstGeom>
        </p:spPr>
        <p:txBody>
          <a:bodyPr/>
          <a:lstStyle/>
          <a:p>
            <a:pPr>
              <a:defRPr sz="3400">
                <a:solidFill>
                  <a:srgbClr val="94E3FE"/>
                </a:solidFill>
              </a:defRPr>
            </a:pPr>
            <a:r>
              <a:t>In the plague of the livestock, Jehovah showed His power over </a:t>
            </a:r>
            <a:r>
              <a:rPr>
                <a:solidFill>
                  <a:srgbClr val="FFFFFF"/>
                </a:solidFill>
              </a:rPr>
              <a:t>Apis</a:t>
            </a:r>
            <a:r>
              <a:t> the bull god and </a:t>
            </a:r>
            <a:r>
              <a:rPr>
                <a:solidFill>
                  <a:srgbClr val="FFFFFF"/>
                </a:solidFill>
              </a:rPr>
              <a:t>Hathor</a:t>
            </a:r>
            <a:r>
              <a:t> the cow goddess.</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5" name="DSC_0545.jpg" descr="DSC_0545.jpg"/>
          <p:cNvPicPr>
            <a:picLocks noGrp="1"/>
          </p:cNvPicPr>
          <p:nvPr>
            <p:ph type="pic" sz="half" idx="21"/>
          </p:nvPr>
        </p:nvPicPr>
        <p:blipFill>
          <a:blip r:embed="rId2"/>
          <a:stretch>
            <a:fillRect/>
          </a:stretch>
        </p:blipFill>
        <p:spPr>
          <a:xfrm>
            <a:off x="8103042" y="894456"/>
            <a:ext cx="4177858" cy="5358089"/>
          </a:xfrm>
          <a:prstGeom prst="rect">
            <a:avLst/>
          </a:prstGeom>
        </p:spPr>
      </p:pic>
      <p:sp>
        <p:nvSpPr>
          <p:cNvPr id="506" name="In the plague of the boils, Jehovah showed His power over Sekhmet and Imhotep and Thoth, the gods of medicine and healing."/>
          <p:cNvSpPr txBox="1">
            <a:spLocks noGrp="1"/>
          </p:cNvSpPr>
          <p:nvPr>
            <p:ph type="body" sz="quarter" idx="1"/>
          </p:nvPr>
        </p:nvSpPr>
        <p:spPr>
          <a:xfrm>
            <a:off x="869950" y="812800"/>
            <a:ext cx="6732489" cy="2824659"/>
          </a:xfrm>
          <a:prstGeom prst="rect">
            <a:avLst/>
          </a:prstGeom>
        </p:spPr>
        <p:txBody>
          <a:bodyPr/>
          <a:lstStyle/>
          <a:p>
            <a:pPr>
              <a:defRPr sz="3400">
                <a:solidFill>
                  <a:srgbClr val="94E3FE"/>
                </a:solidFill>
              </a:defRPr>
            </a:pPr>
            <a:r>
              <a:t>In the plague of the boils, Jehovah showed His power over </a:t>
            </a:r>
            <a:r>
              <a:rPr>
                <a:solidFill>
                  <a:srgbClr val="FFFFFF"/>
                </a:solidFill>
              </a:rPr>
              <a:t>Sekhmet</a:t>
            </a:r>
            <a:r>
              <a:t> and </a:t>
            </a:r>
            <a:r>
              <a:rPr>
                <a:solidFill>
                  <a:srgbClr val="FFFFFF"/>
                </a:solidFill>
              </a:rPr>
              <a:t>Imhotep</a:t>
            </a:r>
            <a:r>
              <a:t> and </a:t>
            </a:r>
            <a:r>
              <a:rPr>
                <a:solidFill>
                  <a:srgbClr val="FFFFFF"/>
                </a:solidFill>
              </a:rPr>
              <a:t>Thoth</a:t>
            </a:r>
            <a:r>
              <a:t>, the gods of medicine and healing.</a:t>
            </a:r>
          </a:p>
        </p:txBody>
      </p:sp>
      <p:sp>
        <p:nvSpPr>
          <p:cNvPr id="507" name="Thoth"/>
          <p:cNvSpPr txBox="1"/>
          <p:nvPr/>
        </p:nvSpPr>
        <p:spPr>
          <a:xfrm>
            <a:off x="10580038" y="5562600"/>
            <a:ext cx="1682057" cy="7584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Thoth</a:t>
            </a:r>
          </a:p>
        </p:txBody>
      </p:sp>
      <p:grpSp>
        <p:nvGrpSpPr>
          <p:cNvPr id="510" name="iu.png"/>
          <p:cNvGrpSpPr/>
          <p:nvPr/>
        </p:nvGrpSpPr>
        <p:grpSpPr>
          <a:xfrm>
            <a:off x="709051" y="4302937"/>
            <a:ext cx="3718552" cy="4904443"/>
            <a:chOff x="0" y="0"/>
            <a:chExt cx="3718550" cy="4904441"/>
          </a:xfrm>
        </p:grpSpPr>
        <p:pic>
          <p:nvPicPr>
            <p:cNvPr id="509" name="iu.png" descr="iu.png"/>
            <p:cNvPicPr>
              <a:picLocks noChangeAspect="1"/>
            </p:cNvPicPr>
            <p:nvPr/>
          </p:nvPicPr>
          <p:blipFill>
            <a:blip r:embed="rId3"/>
            <a:srcRect l="20726" r="19389"/>
            <a:stretch>
              <a:fillRect/>
            </a:stretch>
          </p:blipFill>
          <p:spPr>
            <a:xfrm>
              <a:off x="76200" y="63500"/>
              <a:ext cx="3578851" cy="4764742"/>
            </a:xfrm>
            <a:prstGeom prst="rect">
              <a:avLst/>
            </a:prstGeom>
            <a:ln>
              <a:noFill/>
            </a:ln>
            <a:effectLst/>
          </p:spPr>
        </p:pic>
        <p:pic>
          <p:nvPicPr>
            <p:cNvPr id="508" name="iu.png" descr="iu.png"/>
            <p:cNvPicPr>
              <a:picLocks/>
            </p:cNvPicPr>
            <p:nvPr/>
          </p:nvPicPr>
          <p:blipFill>
            <a:blip r:embed="rId4"/>
            <a:stretch>
              <a:fillRect/>
            </a:stretch>
          </p:blipFill>
          <p:spPr>
            <a:xfrm>
              <a:off x="0" y="0"/>
              <a:ext cx="3718551" cy="4904442"/>
            </a:xfrm>
            <a:prstGeom prst="rect">
              <a:avLst/>
            </a:prstGeom>
            <a:effectLst/>
          </p:spPr>
        </p:pic>
      </p:grpSp>
      <p:sp>
        <p:nvSpPr>
          <p:cNvPr id="511" name="Imhotep"/>
          <p:cNvSpPr txBox="1"/>
          <p:nvPr/>
        </p:nvSpPr>
        <p:spPr>
          <a:xfrm>
            <a:off x="1276350" y="8509000"/>
            <a:ext cx="2583954" cy="7584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Imhotep</a:t>
            </a:r>
          </a:p>
        </p:txBody>
      </p:sp>
      <p:grpSp>
        <p:nvGrpSpPr>
          <p:cNvPr id="514" name="ebbf51eda33ff671b02408793c1f46c3.jpeg"/>
          <p:cNvGrpSpPr/>
          <p:nvPr/>
        </p:nvGrpSpPr>
        <p:grpSpPr>
          <a:xfrm rot="21344987">
            <a:off x="5179144" y="3262770"/>
            <a:ext cx="4177858" cy="5358088"/>
            <a:chOff x="0" y="0"/>
            <a:chExt cx="4177857" cy="5358086"/>
          </a:xfrm>
        </p:grpSpPr>
        <p:pic>
          <p:nvPicPr>
            <p:cNvPr id="513" name="ebbf51eda33ff671b02408793c1f46c3.jpeg" descr="ebbf51eda33ff671b02408793c1f46c3.jpeg"/>
            <p:cNvPicPr>
              <a:picLocks noChangeAspect="1"/>
            </p:cNvPicPr>
            <p:nvPr/>
          </p:nvPicPr>
          <p:blipFill>
            <a:blip r:embed="rId5"/>
            <a:srcRect t="7041" b="7041"/>
            <a:stretch>
              <a:fillRect/>
            </a:stretch>
          </p:blipFill>
          <p:spPr>
            <a:xfrm>
              <a:off x="76200" y="63500"/>
              <a:ext cx="4038158" cy="5218387"/>
            </a:xfrm>
            <a:prstGeom prst="rect">
              <a:avLst/>
            </a:prstGeom>
            <a:ln>
              <a:noFill/>
            </a:ln>
            <a:effectLst/>
          </p:spPr>
        </p:pic>
        <p:pic>
          <p:nvPicPr>
            <p:cNvPr id="512" name="ebbf51eda33ff671b02408793c1f46c3.jpeg" descr="ebbf51eda33ff671b02408793c1f46c3.jpeg"/>
            <p:cNvPicPr>
              <a:picLocks/>
            </p:cNvPicPr>
            <p:nvPr/>
          </p:nvPicPr>
          <p:blipFill>
            <a:blip r:embed="rId6"/>
            <a:stretch>
              <a:fillRect/>
            </a:stretch>
          </p:blipFill>
          <p:spPr>
            <a:xfrm>
              <a:off x="0" y="0"/>
              <a:ext cx="4177858" cy="5358087"/>
            </a:xfrm>
            <a:prstGeom prst="rect">
              <a:avLst/>
            </a:prstGeom>
            <a:effectLst/>
          </p:spPr>
        </p:pic>
      </p:grpSp>
      <p:sp>
        <p:nvSpPr>
          <p:cNvPr id="515" name="Sekhmet"/>
          <p:cNvSpPr txBox="1"/>
          <p:nvPr/>
        </p:nvSpPr>
        <p:spPr>
          <a:xfrm>
            <a:off x="5033466" y="8051800"/>
            <a:ext cx="2226668" cy="6176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Sekhmet</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7" name="DSC_3231.jpg" descr="DSC_3231.jpg"/>
          <p:cNvPicPr>
            <a:picLocks noGrp="1"/>
          </p:cNvPicPr>
          <p:nvPr>
            <p:ph type="pic" sz="half" idx="21"/>
          </p:nvPr>
        </p:nvPicPr>
        <p:blipFill>
          <a:blip r:embed="rId2"/>
          <a:stretch>
            <a:fillRect/>
          </a:stretch>
        </p:blipFill>
        <p:spPr>
          <a:xfrm>
            <a:off x="6858000" y="1219200"/>
            <a:ext cx="5524500" cy="7308813"/>
          </a:xfrm>
          <a:prstGeom prst="rect">
            <a:avLst/>
          </a:prstGeom>
        </p:spPr>
      </p:pic>
      <p:sp>
        <p:nvSpPr>
          <p:cNvPr id="518" name="In the plagues of hail and locusts, Jehovah showed His power over Osiris the god of agriculture."/>
          <p:cNvSpPr txBox="1">
            <a:spLocks noGrp="1"/>
          </p:cNvSpPr>
          <p:nvPr>
            <p:ph type="body" sz="quarter" idx="1"/>
          </p:nvPr>
        </p:nvSpPr>
        <p:spPr>
          <a:xfrm>
            <a:off x="1098550" y="1219200"/>
            <a:ext cx="5219700" cy="6451600"/>
          </a:xfrm>
          <a:prstGeom prst="rect">
            <a:avLst/>
          </a:prstGeom>
        </p:spPr>
        <p:txBody>
          <a:bodyPr/>
          <a:lstStyle/>
          <a:p>
            <a:pPr>
              <a:defRPr sz="3400">
                <a:solidFill>
                  <a:srgbClr val="94E3FE"/>
                </a:solidFill>
              </a:defRPr>
            </a:pPr>
            <a:r>
              <a:t>In the plagues of hail and locusts, Jehovah showed His power over </a:t>
            </a:r>
            <a:r>
              <a:rPr>
                <a:solidFill>
                  <a:srgbClr val="FFFFFF"/>
                </a:solidFill>
              </a:rPr>
              <a:t>Osiris</a:t>
            </a:r>
            <a:r>
              <a:t> the god of agriculture.</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quarter"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 name="Louvre misc 501.jpg" descr="Louvre misc 501.jpg"/>
          <p:cNvPicPr>
            <a:picLocks noGrp="1"/>
          </p:cNvPicPr>
          <p:nvPr>
            <p:ph type="pic" sz="half" idx="21"/>
          </p:nvPr>
        </p:nvPicPr>
        <p:blipFill>
          <a:blip r:embed="rId2"/>
          <a:stretch>
            <a:fillRect/>
          </a:stretch>
        </p:blipFill>
        <p:spPr>
          <a:xfrm>
            <a:off x="6858000" y="1219200"/>
            <a:ext cx="5524500" cy="7308813"/>
          </a:xfrm>
          <a:prstGeom prst="rect">
            <a:avLst/>
          </a:prstGeom>
        </p:spPr>
      </p:pic>
      <p:sp>
        <p:nvSpPr>
          <p:cNvPr id="521" name="In the plague of the darkness, Jehovah showed His power over Ra the sun god."/>
          <p:cNvSpPr txBox="1">
            <a:spLocks noGrp="1"/>
          </p:cNvSpPr>
          <p:nvPr>
            <p:ph type="body" sz="quarter" idx="1"/>
          </p:nvPr>
        </p:nvSpPr>
        <p:spPr>
          <a:xfrm>
            <a:off x="1098550" y="1219200"/>
            <a:ext cx="5219700" cy="6451600"/>
          </a:xfrm>
          <a:prstGeom prst="rect">
            <a:avLst/>
          </a:prstGeom>
        </p:spPr>
        <p:txBody>
          <a:bodyPr/>
          <a:lstStyle/>
          <a:p>
            <a:pPr>
              <a:defRPr sz="3400">
                <a:solidFill>
                  <a:srgbClr val="94E3FE"/>
                </a:solidFill>
              </a:defRPr>
            </a:pPr>
            <a:r>
              <a:t>In the plague of the darkness, Jehovah showed His power over </a:t>
            </a:r>
            <a:r>
              <a:rPr>
                <a:solidFill>
                  <a:srgbClr val="FFFFFF"/>
                </a:solidFill>
              </a:rPr>
              <a:t>Ra</a:t>
            </a:r>
            <a:r>
              <a:t> the sun god.</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In the final judgment, the death of the firstborn of every Egyptian family, Jehovah showed His power over the pharaoh himself, who was supposed to be a god."/>
          <p:cNvSpPr txBox="1"/>
          <p:nvPr/>
        </p:nvSpPr>
        <p:spPr>
          <a:xfrm>
            <a:off x="750831" y="1007669"/>
            <a:ext cx="4870730" cy="67222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In the final judgment, the death of the firstborn of every Egyptian family, Jehovah showed His power over the pharaoh himself, who was supposed to be a god.</a:t>
            </a:r>
          </a:p>
        </p:txBody>
      </p:sp>
      <p:grpSp>
        <p:nvGrpSpPr>
          <p:cNvPr id="526" name="exodus death of firstborn.jpg"/>
          <p:cNvGrpSpPr/>
          <p:nvPr/>
        </p:nvGrpSpPr>
        <p:grpSpPr>
          <a:xfrm>
            <a:off x="5766471" y="606291"/>
            <a:ext cx="6459739" cy="8566418"/>
            <a:chOff x="0" y="0"/>
            <a:chExt cx="6459737" cy="8566417"/>
          </a:xfrm>
        </p:grpSpPr>
        <p:pic>
          <p:nvPicPr>
            <p:cNvPr id="525" name="exodus death of firstborn.jpg" descr="exodus death of firstborn.jpg"/>
            <p:cNvPicPr>
              <a:picLocks noChangeAspect="1"/>
            </p:cNvPicPr>
            <p:nvPr/>
          </p:nvPicPr>
          <p:blipFill>
            <a:blip r:embed="rId2"/>
            <a:srcRect l="10071" r="41231"/>
            <a:stretch>
              <a:fillRect/>
            </a:stretch>
          </p:blipFill>
          <p:spPr>
            <a:xfrm>
              <a:off x="76200" y="63500"/>
              <a:ext cx="6320038" cy="8426718"/>
            </a:xfrm>
            <a:prstGeom prst="rect">
              <a:avLst/>
            </a:prstGeom>
            <a:ln>
              <a:noFill/>
            </a:ln>
            <a:effectLst/>
          </p:spPr>
        </p:pic>
        <p:pic>
          <p:nvPicPr>
            <p:cNvPr id="524" name="exodus death of firstborn.jpg" descr="exodus death of firstborn.jpg"/>
            <p:cNvPicPr>
              <a:picLocks/>
            </p:cNvPicPr>
            <p:nvPr/>
          </p:nvPicPr>
          <p:blipFill>
            <a:blip r:embed="rId3"/>
            <a:stretch>
              <a:fillRect/>
            </a:stretch>
          </p:blipFill>
          <p:spPr>
            <a:xfrm>
              <a:off x="-1" y="-1"/>
              <a:ext cx="6459739" cy="8566419"/>
            </a:xfrm>
            <a:prstGeom prst="rect">
              <a:avLst/>
            </a:prstGeom>
            <a:effectLst/>
          </p:spPr>
        </p:pic>
      </p:gr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God gave Israel THE PASSOVER to point to the coming of Christ as the Lamb of God."/>
          <p:cNvSpPr txBox="1"/>
          <p:nvPr/>
        </p:nvSpPr>
        <p:spPr>
          <a:xfrm>
            <a:off x="674631" y="1515669"/>
            <a:ext cx="4870730" cy="67222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God gave Israel </a:t>
            </a:r>
            <a:r>
              <a:rPr>
                <a:solidFill>
                  <a:srgbClr val="FFFFFF"/>
                </a:solidFill>
              </a:rPr>
              <a:t>THE PASSOVER</a:t>
            </a:r>
            <a:r>
              <a:t> to point to the coming of Christ as the Lamb of God. </a:t>
            </a:r>
          </a:p>
        </p:txBody>
      </p:sp>
      <p:grpSp>
        <p:nvGrpSpPr>
          <p:cNvPr id="531" name="896b1a30f282f477541f2f21ffc83ec7.jpg"/>
          <p:cNvGrpSpPr/>
          <p:nvPr/>
        </p:nvGrpSpPr>
        <p:grpSpPr>
          <a:xfrm>
            <a:off x="5766471" y="925550"/>
            <a:ext cx="6459739" cy="7798910"/>
            <a:chOff x="0" y="0"/>
            <a:chExt cx="6459737" cy="7798909"/>
          </a:xfrm>
        </p:grpSpPr>
        <p:pic>
          <p:nvPicPr>
            <p:cNvPr id="530" name="896b1a30f282f477541f2f21ffc83ec7.jpg" descr="896b1a30f282f477541f2f21ffc83ec7.jpg"/>
            <p:cNvPicPr>
              <a:picLocks noChangeAspect="1"/>
            </p:cNvPicPr>
            <p:nvPr/>
          </p:nvPicPr>
          <p:blipFill>
            <a:blip r:embed="rId2"/>
            <a:srcRect l="17975" t="3864" r="33586" b="5244"/>
            <a:stretch>
              <a:fillRect/>
            </a:stretch>
          </p:blipFill>
          <p:spPr>
            <a:xfrm>
              <a:off x="76200" y="63500"/>
              <a:ext cx="6320038" cy="7659210"/>
            </a:xfrm>
            <a:prstGeom prst="rect">
              <a:avLst/>
            </a:prstGeom>
            <a:ln>
              <a:noFill/>
            </a:ln>
            <a:effectLst/>
          </p:spPr>
        </p:pic>
        <p:pic>
          <p:nvPicPr>
            <p:cNvPr id="529" name="896b1a30f282f477541f2f21ffc83ec7.jpg" descr="896b1a30f282f477541f2f21ffc83ec7.jpg"/>
            <p:cNvPicPr>
              <a:picLocks/>
            </p:cNvPicPr>
            <p:nvPr/>
          </p:nvPicPr>
          <p:blipFill>
            <a:blip r:embed="rId3"/>
            <a:stretch>
              <a:fillRect/>
            </a:stretch>
          </p:blipFill>
          <p:spPr>
            <a:xfrm>
              <a:off x="-1" y="-1"/>
              <a:ext cx="6459739" cy="7798911"/>
            </a:xfrm>
            <a:prstGeom prst="rect">
              <a:avLst/>
            </a:prstGeom>
            <a:effectLst/>
          </p:spPr>
        </p:pic>
      </p:gr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 name="The Passover lamb was killed and its blood was applied to the doors of the homes (Ex. 12:7). It was roasted and eaten by each family with unleavened bread and bitter herbs (Ex. 12:8-9)."/>
          <p:cNvSpPr txBox="1"/>
          <p:nvPr/>
        </p:nvSpPr>
        <p:spPr>
          <a:xfrm>
            <a:off x="674631" y="1515669"/>
            <a:ext cx="4870730" cy="67222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Passover lamb was killed and its blood was applied to the doors of the homes (Ex. 12:7). It was roasted and eaten by each family with unleavened bread and bitter herbs </a:t>
            </a:r>
            <a:br>
              <a:rPr lang="en-US"/>
            </a:br>
            <a:r>
              <a:t>(Ex. 12:8-9).</a:t>
            </a:r>
          </a:p>
        </p:txBody>
      </p:sp>
      <p:grpSp>
        <p:nvGrpSpPr>
          <p:cNvPr id="536" name="Applying blood of passover to the door goodsalt.jpg"/>
          <p:cNvGrpSpPr/>
          <p:nvPr/>
        </p:nvGrpSpPr>
        <p:grpSpPr>
          <a:xfrm>
            <a:off x="5766471" y="606291"/>
            <a:ext cx="6459739" cy="8566418"/>
            <a:chOff x="0" y="0"/>
            <a:chExt cx="6459737" cy="8566417"/>
          </a:xfrm>
        </p:grpSpPr>
        <p:pic>
          <p:nvPicPr>
            <p:cNvPr id="535" name="Applying blood of passover to the door goodsalt.jpg" descr="Applying blood of passover to the door goodsalt.jpg"/>
            <p:cNvPicPr>
              <a:picLocks noChangeAspect="1"/>
            </p:cNvPicPr>
            <p:nvPr/>
          </p:nvPicPr>
          <p:blipFill>
            <a:blip r:embed="rId2"/>
            <a:srcRect b="9505"/>
            <a:stretch>
              <a:fillRect/>
            </a:stretch>
          </p:blipFill>
          <p:spPr>
            <a:xfrm>
              <a:off x="76200" y="63500"/>
              <a:ext cx="6320038" cy="8426718"/>
            </a:xfrm>
            <a:prstGeom prst="rect">
              <a:avLst/>
            </a:prstGeom>
            <a:ln>
              <a:noFill/>
            </a:ln>
            <a:effectLst/>
          </p:spPr>
        </p:pic>
        <p:pic>
          <p:nvPicPr>
            <p:cNvPr id="534" name="Applying blood of passover to the door goodsalt.jpg" descr="Applying blood of passover to the door goodsalt.jpg"/>
            <p:cNvPicPr>
              <a:picLocks/>
            </p:cNvPicPr>
            <p:nvPr/>
          </p:nvPicPr>
          <p:blipFill>
            <a:blip r:embed="rId3"/>
            <a:stretch>
              <a:fillRect/>
            </a:stretch>
          </p:blipFill>
          <p:spPr>
            <a:xfrm>
              <a:off x="-1" y="-1"/>
              <a:ext cx="6459739" cy="8566419"/>
            </a:xfrm>
            <a:prstGeom prst="rect">
              <a:avLst/>
            </a:prstGeom>
            <a:effectLst/>
          </p:spPr>
        </p:pic>
      </p:gr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The Passover was the first day of the feast of unleavened bread which lasted seven days (Ex. 12:15-20)."/>
          <p:cNvSpPr txBox="1"/>
          <p:nvPr/>
        </p:nvSpPr>
        <p:spPr>
          <a:xfrm>
            <a:off x="649231" y="829869"/>
            <a:ext cx="4870730" cy="67222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Passover was the first day of the feast of unleavened bread which lasted seven days (Ex. 12:15-20).</a:t>
            </a:r>
          </a:p>
        </p:txBody>
      </p:sp>
      <p:grpSp>
        <p:nvGrpSpPr>
          <p:cNvPr id="541" name="Applying blood of passover to the door goodsalt.jpg"/>
          <p:cNvGrpSpPr/>
          <p:nvPr/>
        </p:nvGrpSpPr>
        <p:grpSpPr>
          <a:xfrm>
            <a:off x="5766471" y="606291"/>
            <a:ext cx="6459739" cy="8566418"/>
            <a:chOff x="0" y="0"/>
            <a:chExt cx="6459737" cy="8566417"/>
          </a:xfrm>
        </p:grpSpPr>
        <p:pic>
          <p:nvPicPr>
            <p:cNvPr id="540" name="Applying blood of passover to the door goodsalt.jpg" descr="Applying blood of passover to the door goodsalt.jpg"/>
            <p:cNvPicPr>
              <a:picLocks noChangeAspect="1"/>
            </p:cNvPicPr>
            <p:nvPr/>
          </p:nvPicPr>
          <p:blipFill>
            <a:blip r:embed="rId2"/>
            <a:srcRect b="9505"/>
            <a:stretch>
              <a:fillRect/>
            </a:stretch>
          </p:blipFill>
          <p:spPr>
            <a:xfrm>
              <a:off x="76200" y="63500"/>
              <a:ext cx="6320038" cy="8426718"/>
            </a:xfrm>
            <a:prstGeom prst="rect">
              <a:avLst/>
            </a:prstGeom>
            <a:ln>
              <a:noFill/>
            </a:ln>
            <a:effectLst/>
          </p:spPr>
        </p:pic>
        <p:pic>
          <p:nvPicPr>
            <p:cNvPr id="539" name="Applying blood of passover to the door goodsalt.jpg" descr="Applying blood of passover to the door goodsalt.jpg"/>
            <p:cNvPicPr>
              <a:picLocks/>
            </p:cNvPicPr>
            <p:nvPr/>
          </p:nvPicPr>
          <p:blipFill>
            <a:blip r:embed="rId3"/>
            <a:stretch>
              <a:fillRect/>
            </a:stretch>
          </p:blipFill>
          <p:spPr>
            <a:xfrm>
              <a:off x="-1" y="-1"/>
              <a:ext cx="6459739" cy="8566419"/>
            </a:xfrm>
            <a:prstGeom prst="rect">
              <a:avLst/>
            </a:prstGeom>
            <a:effectLst/>
          </p:spPr>
        </p:pic>
      </p:gr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 name="The lamb was a male of the first year (Ex. 12:5). This depicts that Christ was in the prime of his life when He was offered as a sacrifice for sin."/>
          <p:cNvSpPr txBox="1"/>
          <p:nvPr/>
        </p:nvSpPr>
        <p:spPr>
          <a:xfrm>
            <a:off x="655046" y="2377432"/>
            <a:ext cx="4870730" cy="67222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rPr i="1"/>
              <a:t>The lamb was a male of the first year</a:t>
            </a:r>
            <a:r>
              <a:t> (Ex. 12:5). This depicts that Christ was in the prime of his life when He was offered as a sacrifice for sin.</a:t>
            </a:r>
          </a:p>
        </p:txBody>
      </p:sp>
      <p:grpSp>
        <p:nvGrpSpPr>
          <p:cNvPr id="546" name="Passover Lamb.jpg"/>
          <p:cNvGrpSpPr/>
          <p:nvPr/>
        </p:nvGrpSpPr>
        <p:grpSpPr>
          <a:xfrm>
            <a:off x="6442097" y="1960479"/>
            <a:ext cx="5543719" cy="4862781"/>
            <a:chOff x="0" y="0"/>
            <a:chExt cx="5543718" cy="4862779"/>
          </a:xfrm>
        </p:grpSpPr>
        <p:pic>
          <p:nvPicPr>
            <p:cNvPr id="545" name="Passover Lamb.jpg" descr="Passover Lamb.jpg"/>
            <p:cNvPicPr>
              <a:picLocks noChangeAspect="1"/>
            </p:cNvPicPr>
            <p:nvPr/>
          </p:nvPicPr>
          <p:blipFill>
            <a:blip r:embed="rId2"/>
            <a:srcRect l="8108" r="27079" b="5189"/>
            <a:stretch>
              <a:fillRect/>
            </a:stretch>
          </p:blipFill>
          <p:spPr>
            <a:xfrm>
              <a:off x="76200" y="63500"/>
              <a:ext cx="5404019" cy="4723080"/>
            </a:xfrm>
            <a:prstGeom prst="rect">
              <a:avLst/>
            </a:prstGeom>
            <a:ln>
              <a:noFill/>
            </a:ln>
            <a:effectLst/>
          </p:spPr>
        </p:pic>
        <p:pic>
          <p:nvPicPr>
            <p:cNvPr id="544" name="Passover Lamb.jpg" descr="Passover Lamb.jpg"/>
            <p:cNvPicPr>
              <a:picLocks/>
            </p:cNvPicPr>
            <p:nvPr/>
          </p:nvPicPr>
          <p:blipFill>
            <a:blip r:embed="rId3"/>
            <a:stretch>
              <a:fillRect/>
            </a:stretch>
          </p:blipFill>
          <p:spPr>
            <a:xfrm>
              <a:off x="0" y="-1"/>
              <a:ext cx="5543719" cy="4862781"/>
            </a:xfrm>
            <a:prstGeom prst="rect">
              <a:avLst/>
            </a:prstGeom>
            <a:effectLst/>
          </p:spPr>
        </p:pic>
      </p:gr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The lamb was without blemish (Ex. 12:5), signifying Christ’s sinlessness. See 2 Co. 5:21; Heb. 7:26; 1 Pe 1:19; 2:22; 1 Jo. 3:5."/>
          <p:cNvSpPr txBox="1"/>
          <p:nvPr/>
        </p:nvSpPr>
        <p:spPr>
          <a:xfrm>
            <a:off x="733388" y="2377432"/>
            <a:ext cx="4870730" cy="67222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rPr i="1"/>
              <a:t>The lamb was without blemish</a:t>
            </a:r>
            <a:r>
              <a:t> (Ex. 12:5), signifying Christ’s sinlessness. See 2 Co. 5:21; Heb. 7:26; 1 Pe 1:19; 2:22; 1 Jo. 3:5.</a:t>
            </a:r>
          </a:p>
        </p:txBody>
      </p:sp>
      <p:grpSp>
        <p:nvGrpSpPr>
          <p:cNvPr id="551" name="Passover Lamb.jpg"/>
          <p:cNvGrpSpPr/>
          <p:nvPr/>
        </p:nvGrpSpPr>
        <p:grpSpPr>
          <a:xfrm>
            <a:off x="6442097" y="1960479"/>
            <a:ext cx="5543719" cy="4862781"/>
            <a:chOff x="0" y="0"/>
            <a:chExt cx="5543718" cy="4862779"/>
          </a:xfrm>
        </p:grpSpPr>
        <p:pic>
          <p:nvPicPr>
            <p:cNvPr id="550" name="Passover Lamb.jpg" descr="Passover Lamb.jpg"/>
            <p:cNvPicPr>
              <a:picLocks noChangeAspect="1"/>
            </p:cNvPicPr>
            <p:nvPr/>
          </p:nvPicPr>
          <p:blipFill>
            <a:blip r:embed="rId2"/>
            <a:srcRect l="8108" r="27079" b="5189"/>
            <a:stretch>
              <a:fillRect/>
            </a:stretch>
          </p:blipFill>
          <p:spPr>
            <a:xfrm>
              <a:off x="76200" y="63500"/>
              <a:ext cx="5404019" cy="4723080"/>
            </a:xfrm>
            <a:prstGeom prst="rect">
              <a:avLst/>
            </a:prstGeom>
            <a:ln>
              <a:noFill/>
            </a:ln>
            <a:effectLst/>
          </p:spPr>
        </p:pic>
        <p:pic>
          <p:nvPicPr>
            <p:cNvPr id="549" name="Passover Lamb.jpg" descr="Passover Lamb.jpg"/>
            <p:cNvPicPr>
              <a:picLocks/>
            </p:cNvPicPr>
            <p:nvPr/>
          </p:nvPicPr>
          <p:blipFill>
            <a:blip r:embed="rId3"/>
            <a:stretch>
              <a:fillRect/>
            </a:stretch>
          </p:blipFill>
          <p:spPr>
            <a:xfrm>
              <a:off x="0" y="-1"/>
              <a:ext cx="5543719" cy="4862781"/>
            </a:xfrm>
            <a:prstGeom prst="rect">
              <a:avLst/>
            </a:prstGeom>
            <a:effectLst/>
          </p:spPr>
        </p:pic>
      </p:gr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The lamb was an innocent substitute to die in the place of Israel’s firstborn, signifying that Christ died as a vicarious, substitutionary sacrifice for sinners.…"/>
          <p:cNvSpPr txBox="1"/>
          <p:nvPr/>
        </p:nvSpPr>
        <p:spPr>
          <a:xfrm>
            <a:off x="890072" y="1213371"/>
            <a:ext cx="5061394" cy="7352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49148">
              <a:lnSpc>
                <a:spcPct val="110000"/>
              </a:lnSpc>
              <a:defRPr sz="3196" cap="none">
                <a:solidFill>
                  <a:srgbClr val="76D6FF"/>
                </a:solidFill>
              </a:defRPr>
            </a:pPr>
            <a:r>
              <a:rPr i="1"/>
              <a:t>The lamb was an innocent substitute to die in the place of Israel’s firstborn, </a:t>
            </a:r>
            <a:r>
              <a:t>signifying that Christ died as a vicarious, substitutionary sacrifice for sinners.</a:t>
            </a:r>
          </a:p>
          <a:p>
            <a:pPr algn="l" defTabSz="549148">
              <a:lnSpc>
                <a:spcPct val="110000"/>
              </a:lnSpc>
              <a:defRPr sz="3196" cap="none">
                <a:solidFill>
                  <a:srgbClr val="76D6FF"/>
                </a:solidFill>
              </a:defRPr>
            </a:pPr>
            <a:endParaRPr/>
          </a:p>
          <a:p>
            <a:pPr algn="l" defTabSz="549148">
              <a:lnSpc>
                <a:spcPct val="110000"/>
              </a:lnSpc>
              <a:defRPr sz="3196" cap="none">
                <a:solidFill>
                  <a:srgbClr val="76D6FF"/>
                </a:solidFill>
              </a:defRPr>
            </a:pPr>
            <a:r>
              <a:rPr>
                <a:solidFill>
                  <a:srgbClr val="FFFFFF"/>
                </a:solidFill>
              </a:rPr>
              <a:t>“For he hath made him </a:t>
            </a:r>
            <a:r>
              <a:rPr i="1">
                <a:solidFill>
                  <a:srgbClr val="FFFFFF"/>
                </a:solidFill>
              </a:rPr>
              <a:t>to be</a:t>
            </a:r>
            <a:r>
              <a:rPr>
                <a:solidFill>
                  <a:srgbClr val="FFFFFF"/>
                </a:solidFill>
              </a:rPr>
              <a:t> sin for us, who knew no sin; that we might be made the righteousness of God in him” (2 Co. 5:21).</a:t>
            </a:r>
          </a:p>
        </p:txBody>
      </p:sp>
      <p:grpSp>
        <p:nvGrpSpPr>
          <p:cNvPr id="556" name="Passover Lamb.jpg"/>
          <p:cNvGrpSpPr/>
          <p:nvPr/>
        </p:nvGrpSpPr>
        <p:grpSpPr>
          <a:xfrm>
            <a:off x="6442097" y="1960479"/>
            <a:ext cx="5543719" cy="4862781"/>
            <a:chOff x="0" y="0"/>
            <a:chExt cx="5543718" cy="4862779"/>
          </a:xfrm>
        </p:grpSpPr>
        <p:pic>
          <p:nvPicPr>
            <p:cNvPr id="555" name="Passover Lamb.jpg" descr="Passover Lamb.jpg"/>
            <p:cNvPicPr>
              <a:picLocks noChangeAspect="1"/>
            </p:cNvPicPr>
            <p:nvPr/>
          </p:nvPicPr>
          <p:blipFill>
            <a:blip r:embed="rId2"/>
            <a:srcRect l="8108" r="27079" b="5189"/>
            <a:stretch>
              <a:fillRect/>
            </a:stretch>
          </p:blipFill>
          <p:spPr>
            <a:xfrm>
              <a:off x="76200" y="63500"/>
              <a:ext cx="5404019" cy="4723080"/>
            </a:xfrm>
            <a:prstGeom prst="rect">
              <a:avLst/>
            </a:prstGeom>
            <a:ln>
              <a:noFill/>
            </a:ln>
            <a:effectLst/>
          </p:spPr>
        </p:pic>
        <p:pic>
          <p:nvPicPr>
            <p:cNvPr id="554" name="Passover Lamb.jpg" descr="Passover Lamb.jpg"/>
            <p:cNvPicPr>
              <a:picLocks/>
            </p:cNvPicPr>
            <p:nvPr/>
          </p:nvPicPr>
          <p:blipFill>
            <a:blip r:embed="rId3"/>
            <a:stretch>
              <a:fillRect/>
            </a:stretch>
          </p:blipFill>
          <p:spPr>
            <a:xfrm>
              <a:off x="0" y="-1"/>
              <a:ext cx="5543719" cy="4862781"/>
            </a:xfrm>
            <a:prstGeom prst="rect">
              <a:avLst/>
            </a:prstGeom>
            <a:effectLst/>
          </p:spPr>
        </p:pic>
      </p:gr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The lamb was slain and its blood was shed (Ex. 12:6-7), signifying that both the death and blood of Christ were required for our salvation. Compare Romans 5:9-10."/>
          <p:cNvSpPr txBox="1"/>
          <p:nvPr/>
        </p:nvSpPr>
        <p:spPr>
          <a:xfrm>
            <a:off x="655046" y="1528369"/>
            <a:ext cx="4870730" cy="67222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rPr i="1"/>
              <a:t>The lamb was slain and its blood was shed</a:t>
            </a:r>
            <a:r>
              <a:t> (Ex. 12:6-7), signifying that both the death and blood of Christ were required for our salvation. Compare Romans 5:9-10.</a:t>
            </a:r>
          </a:p>
        </p:txBody>
      </p:sp>
      <p:grpSp>
        <p:nvGrpSpPr>
          <p:cNvPr id="561" name="passover-2.jpg"/>
          <p:cNvGrpSpPr/>
          <p:nvPr/>
        </p:nvGrpSpPr>
        <p:grpSpPr>
          <a:xfrm>
            <a:off x="5887153" y="1468116"/>
            <a:ext cx="6208559" cy="7353211"/>
            <a:chOff x="0" y="0"/>
            <a:chExt cx="6208558" cy="7353209"/>
          </a:xfrm>
        </p:grpSpPr>
        <p:pic>
          <p:nvPicPr>
            <p:cNvPr id="560" name="passover-2.jpg" descr="passover-2.jpg"/>
            <p:cNvPicPr>
              <a:picLocks noChangeAspect="1"/>
            </p:cNvPicPr>
            <p:nvPr/>
          </p:nvPicPr>
          <p:blipFill>
            <a:blip r:embed="rId2"/>
            <a:srcRect l="20230" r="825" b="8930"/>
            <a:stretch>
              <a:fillRect/>
            </a:stretch>
          </p:blipFill>
          <p:spPr>
            <a:xfrm>
              <a:off x="76200" y="63500"/>
              <a:ext cx="6068859" cy="7213510"/>
            </a:xfrm>
            <a:prstGeom prst="rect">
              <a:avLst/>
            </a:prstGeom>
            <a:ln>
              <a:noFill/>
            </a:ln>
            <a:effectLst/>
          </p:spPr>
        </p:pic>
        <p:pic>
          <p:nvPicPr>
            <p:cNvPr id="559" name="passover-2.jpg" descr="passover-2.jpg"/>
            <p:cNvPicPr>
              <a:picLocks/>
            </p:cNvPicPr>
            <p:nvPr/>
          </p:nvPicPr>
          <p:blipFill>
            <a:blip r:embed="rId3"/>
            <a:stretch>
              <a:fillRect/>
            </a:stretch>
          </p:blipFill>
          <p:spPr>
            <a:xfrm>
              <a:off x="0" y="0"/>
              <a:ext cx="6208559" cy="7353210"/>
            </a:xfrm>
            <a:prstGeom prst="rect">
              <a:avLst/>
            </a:prstGeom>
            <a:effectLst/>
          </p:spPr>
        </p:pic>
      </p:gr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And the blood shall be to you for a token upon the houses where ye are: and when I see the blood, I will pass over you, and the plague shall not be upon you to destroy you, when I smite the land of Egypt” (Ex. 12:13)"/>
          <p:cNvSpPr txBox="1"/>
          <p:nvPr/>
        </p:nvSpPr>
        <p:spPr>
          <a:xfrm>
            <a:off x="702945" y="1515669"/>
            <a:ext cx="4870731" cy="67222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“And the blood shall be to you for a token upon the houses where ye </a:t>
            </a:r>
            <a:r>
              <a:rPr i="1"/>
              <a:t>are:</a:t>
            </a:r>
            <a:r>
              <a:t> and when I see the blood, I will pass over you, and the plague shall not be upon you to destroy </a:t>
            </a:r>
            <a:r>
              <a:rPr i="1"/>
              <a:t>you,</a:t>
            </a:r>
            <a:r>
              <a:t> when I smite the land of Egypt” (Ex. 12:13)</a:t>
            </a:r>
          </a:p>
        </p:txBody>
      </p:sp>
      <p:grpSp>
        <p:nvGrpSpPr>
          <p:cNvPr id="566" name="passover-2.jpg"/>
          <p:cNvGrpSpPr/>
          <p:nvPr/>
        </p:nvGrpSpPr>
        <p:grpSpPr>
          <a:xfrm>
            <a:off x="5887153" y="1468116"/>
            <a:ext cx="6208559" cy="7353211"/>
            <a:chOff x="0" y="0"/>
            <a:chExt cx="6208558" cy="7353209"/>
          </a:xfrm>
        </p:grpSpPr>
        <p:pic>
          <p:nvPicPr>
            <p:cNvPr id="565" name="passover-2.jpg" descr="passover-2.jpg"/>
            <p:cNvPicPr>
              <a:picLocks noChangeAspect="1"/>
            </p:cNvPicPr>
            <p:nvPr/>
          </p:nvPicPr>
          <p:blipFill>
            <a:blip r:embed="rId2"/>
            <a:srcRect l="20230" r="825" b="8930"/>
            <a:stretch>
              <a:fillRect/>
            </a:stretch>
          </p:blipFill>
          <p:spPr>
            <a:xfrm>
              <a:off x="76200" y="63500"/>
              <a:ext cx="6068859" cy="7213510"/>
            </a:xfrm>
            <a:prstGeom prst="rect">
              <a:avLst/>
            </a:prstGeom>
            <a:ln>
              <a:noFill/>
            </a:ln>
            <a:effectLst/>
          </p:spPr>
        </p:pic>
        <p:pic>
          <p:nvPicPr>
            <p:cNvPr id="564" name="passover-2.jpg" descr="passover-2.jpg"/>
            <p:cNvPicPr>
              <a:picLocks/>
            </p:cNvPicPr>
            <p:nvPr/>
          </p:nvPicPr>
          <p:blipFill>
            <a:blip r:embed="rId3"/>
            <a:stretch>
              <a:fillRect/>
            </a:stretch>
          </p:blipFill>
          <p:spPr>
            <a:xfrm>
              <a:off x="0" y="0"/>
              <a:ext cx="6208559" cy="7353210"/>
            </a:xfrm>
            <a:prstGeom prst="rect">
              <a:avLst/>
            </a:prstGeom>
            <a:effectLst/>
          </p:spPr>
        </p:pic>
      </p:gr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sz="quarter"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The blood of Christ is the most valuable thing in the universe. It is “precious” (1 Pe. 1:19). It is the foundation for the new creation. It is the sole basis for the reconciliation of sinners with God. Apart from Christ’s blood, fallen man has no access"/>
          <p:cNvSpPr txBox="1"/>
          <p:nvPr/>
        </p:nvSpPr>
        <p:spPr>
          <a:xfrm>
            <a:off x="747050" y="1280642"/>
            <a:ext cx="5211074" cy="76887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76D6FF"/>
                </a:solidFill>
              </a:defRPr>
            </a:lvl1pPr>
          </a:lstStyle>
          <a:p>
            <a:r>
              <a:t>The blood of Christ is the most valuable thing in the universe. It is “precious” (1 Pe. 1:19). It is the foundation for the new creation. It is the sole basis for the reconciliation of sinners with God. Apart from Christ’s blood, fallen man has no access, no relationship, only eternal judgment.</a:t>
            </a:r>
          </a:p>
        </p:txBody>
      </p:sp>
      <p:grpSp>
        <p:nvGrpSpPr>
          <p:cNvPr id="571" name="passover_2019.jpeg"/>
          <p:cNvGrpSpPr/>
          <p:nvPr/>
        </p:nvGrpSpPr>
        <p:grpSpPr>
          <a:xfrm>
            <a:off x="6363741" y="1200195"/>
            <a:ext cx="5333660" cy="6491446"/>
            <a:chOff x="0" y="0"/>
            <a:chExt cx="5333658" cy="6491445"/>
          </a:xfrm>
        </p:grpSpPr>
        <p:pic>
          <p:nvPicPr>
            <p:cNvPr id="570" name="passover_2019.jpeg" descr="passover_2019.jpeg"/>
            <p:cNvPicPr>
              <a:picLocks noChangeAspect="1"/>
            </p:cNvPicPr>
            <p:nvPr/>
          </p:nvPicPr>
          <p:blipFill>
            <a:blip r:embed="rId2"/>
            <a:srcRect l="39234" r="31771" b="18176"/>
            <a:stretch>
              <a:fillRect/>
            </a:stretch>
          </p:blipFill>
          <p:spPr>
            <a:xfrm>
              <a:off x="76200" y="63500"/>
              <a:ext cx="5193959" cy="6351746"/>
            </a:xfrm>
            <a:prstGeom prst="rect">
              <a:avLst/>
            </a:prstGeom>
            <a:ln>
              <a:noFill/>
            </a:ln>
            <a:effectLst/>
          </p:spPr>
        </p:pic>
        <p:pic>
          <p:nvPicPr>
            <p:cNvPr id="569" name="passover_2019.jpeg" descr="passover_2019.jpeg"/>
            <p:cNvPicPr>
              <a:picLocks/>
            </p:cNvPicPr>
            <p:nvPr/>
          </p:nvPicPr>
          <p:blipFill>
            <a:blip r:embed="rId3"/>
            <a:stretch>
              <a:fillRect/>
            </a:stretch>
          </p:blipFill>
          <p:spPr>
            <a:xfrm>
              <a:off x="0" y="0"/>
              <a:ext cx="5333659" cy="6491446"/>
            </a:xfrm>
            <a:prstGeom prst="rect">
              <a:avLst/>
            </a:prstGeom>
            <a:effectLst/>
          </p:spPr>
        </p:pic>
      </p:gr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 name="The blood of the lamb was applied to the door (Ex. 12:7, 22). The door signifies Christ (Joh. 10:9), and the blood on the door signifies His atoning sacrifice whereby He became the Saviour."/>
          <p:cNvSpPr txBox="1"/>
          <p:nvPr/>
        </p:nvSpPr>
        <p:spPr>
          <a:xfrm>
            <a:off x="955828" y="6465694"/>
            <a:ext cx="11093144" cy="27818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76D6FF"/>
                </a:solidFill>
              </a:defRPr>
            </a:pPr>
            <a:r>
              <a:rPr i="1"/>
              <a:t>The blood of the lamb was applied to the door</a:t>
            </a:r>
            <a:r>
              <a:t> (Ex. 12:7, 22). The door signifies Christ (Joh. 10:9), and the blood on the door signifies His atoning sacrifice whereby He became the Saviour. </a:t>
            </a:r>
          </a:p>
        </p:txBody>
      </p:sp>
      <p:grpSp>
        <p:nvGrpSpPr>
          <p:cNvPr id="576" name="lamb per family.jpg"/>
          <p:cNvGrpSpPr/>
          <p:nvPr/>
        </p:nvGrpSpPr>
        <p:grpSpPr>
          <a:xfrm>
            <a:off x="1852309" y="462942"/>
            <a:ext cx="9300182" cy="5724544"/>
            <a:chOff x="0" y="0"/>
            <a:chExt cx="9300181" cy="5724542"/>
          </a:xfrm>
        </p:grpSpPr>
        <p:pic>
          <p:nvPicPr>
            <p:cNvPr id="575" name="lamb per family.jpg" descr="lamb per family.jpg"/>
            <p:cNvPicPr>
              <a:picLocks noChangeAspect="1"/>
            </p:cNvPicPr>
            <p:nvPr/>
          </p:nvPicPr>
          <p:blipFill>
            <a:blip r:embed="rId2"/>
            <a:srcRect t="16289" r="4410" b="5146"/>
            <a:stretch>
              <a:fillRect/>
            </a:stretch>
          </p:blipFill>
          <p:spPr>
            <a:xfrm>
              <a:off x="76200" y="63500"/>
              <a:ext cx="9160482" cy="5584843"/>
            </a:xfrm>
            <a:prstGeom prst="rect">
              <a:avLst/>
            </a:prstGeom>
            <a:ln>
              <a:noFill/>
            </a:ln>
            <a:effectLst/>
          </p:spPr>
        </p:pic>
        <p:pic>
          <p:nvPicPr>
            <p:cNvPr id="574" name="lamb per family.jpg" descr="lamb per family.jpg"/>
            <p:cNvPicPr>
              <a:picLocks/>
            </p:cNvPicPr>
            <p:nvPr/>
          </p:nvPicPr>
          <p:blipFill>
            <a:blip r:embed="rId3"/>
            <a:stretch>
              <a:fillRect/>
            </a:stretch>
          </p:blipFill>
          <p:spPr>
            <a:xfrm>
              <a:off x="-1" y="-1"/>
              <a:ext cx="9300182" cy="5724544"/>
            </a:xfrm>
            <a:prstGeom prst="rect">
              <a:avLst/>
            </a:prstGeom>
            <a:effectLst/>
          </p:spPr>
        </p:pic>
      </p:gr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 name="The application of the blood signified the necessity of faith in Christ’s atonement (Ro. 3:25). The slaying of the lamb was not enough to save the Israelites; they had to apply the blood to their homes. Likewise, the sinner must apply the blood of Christ"/>
          <p:cNvSpPr txBox="1"/>
          <p:nvPr/>
        </p:nvSpPr>
        <p:spPr>
          <a:xfrm>
            <a:off x="696796" y="853104"/>
            <a:ext cx="5377354" cy="8047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defTabSz="578358">
              <a:lnSpc>
                <a:spcPct val="110000"/>
              </a:lnSpc>
              <a:defRPr sz="3366" cap="none">
                <a:solidFill>
                  <a:srgbClr val="76D6FF"/>
                </a:solidFill>
              </a:defRPr>
            </a:lvl1pPr>
          </a:lstStyle>
          <a:p>
            <a:r>
              <a:t>The application of the blood signified the necessity of faith in Christ’s atonement (Ro. 3:25). The slaying of the lamb was not enough to save the Israelites; they had to apply the blood to their homes. Likewise, the sinner must apply the blood of Christ to his own life by turning to Christ and putting his faith in Him as his only Lord and Saviour.</a:t>
            </a:r>
          </a:p>
        </p:txBody>
      </p:sp>
      <p:grpSp>
        <p:nvGrpSpPr>
          <p:cNvPr id="581" name="Passover Lamb.jpg"/>
          <p:cNvGrpSpPr/>
          <p:nvPr/>
        </p:nvGrpSpPr>
        <p:grpSpPr>
          <a:xfrm>
            <a:off x="6650337" y="606291"/>
            <a:ext cx="5715916" cy="8566418"/>
            <a:chOff x="0" y="0"/>
            <a:chExt cx="5715915" cy="8566417"/>
          </a:xfrm>
        </p:grpSpPr>
        <p:pic>
          <p:nvPicPr>
            <p:cNvPr id="580" name="Passover Lamb.jpg" descr="Passover Lamb.jpg"/>
            <p:cNvPicPr>
              <a:picLocks noChangeAspect="1"/>
            </p:cNvPicPr>
            <p:nvPr/>
          </p:nvPicPr>
          <p:blipFill>
            <a:blip r:embed="rId2"/>
            <a:srcRect l="13205" r="10089"/>
            <a:stretch>
              <a:fillRect/>
            </a:stretch>
          </p:blipFill>
          <p:spPr>
            <a:xfrm>
              <a:off x="76200" y="63500"/>
              <a:ext cx="5576216" cy="8426718"/>
            </a:xfrm>
            <a:prstGeom prst="rect">
              <a:avLst/>
            </a:prstGeom>
            <a:ln>
              <a:noFill/>
            </a:ln>
            <a:effectLst/>
          </p:spPr>
        </p:pic>
        <p:pic>
          <p:nvPicPr>
            <p:cNvPr id="579" name="Passover Lamb.jpg" descr="Passover Lamb.jpg"/>
            <p:cNvPicPr>
              <a:picLocks/>
            </p:cNvPicPr>
            <p:nvPr/>
          </p:nvPicPr>
          <p:blipFill>
            <a:blip r:embed="rId3"/>
            <a:stretch>
              <a:fillRect/>
            </a:stretch>
          </p:blipFill>
          <p:spPr>
            <a:xfrm>
              <a:off x="-1" y="-1"/>
              <a:ext cx="5715917" cy="8566419"/>
            </a:xfrm>
            <a:prstGeom prst="rect">
              <a:avLst/>
            </a:prstGeom>
            <a:effectLst/>
          </p:spPr>
        </p:pic>
      </p:gr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 name="No bone was broken (Ex. 12:46). This type was fulfilled when Christ died on the cross and the soldiers did not break His legs (Joh. 19:33, 36)."/>
          <p:cNvSpPr txBox="1"/>
          <p:nvPr/>
        </p:nvSpPr>
        <p:spPr>
          <a:xfrm>
            <a:off x="635460" y="1006444"/>
            <a:ext cx="4870730" cy="72177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rPr i="1"/>
              <a:t>No bone was broken</a:t>
            </a:r>
            <a:r>
              <a:t> (Ex. 12:46). This type was fulfilled when Christ died on the cross and the soldiers did not break His legs (Joh. 19:33, 36). </a:t>
            </a:r>
          </a:p>
        </p:txBody>
      </p:sp>
      <p:grpSp>
        <p:nvGrpSpPr>
          <p:cNvPr id="586" name="200_8.jpg"/>
          <p:cNvGrpSpPr/>
          <p:nvPr/>
        </p:nvGrpSpPr>
        <p:grpSpPr>
          <a:xfrm>
            <a:off x="5660970" y="990580"/>
            <a:ext cx="6305808" cy="6767992"/>
            <a:chOff x="0" y="0"/>
            <a:chExt cx="6305807" cy="6767990"/>
          </a:xfrm>
        </p:grpSpPr>
        <p:pic>
          <p:nvPicPr>
            <p:cNvPr id="585" name="200_8.jpg" descr="200_8.jpg"/>
            <p:cNvPicPr>
              <a:picLocks noChangeAspect="1"/>
            </p:cNvPicPr>
            <p:nvPr/>
          </p:nvPicPr>
          <p:blipFill>
            <a:blip r:embed="rId2"/>
            <a:srcRect l="16802" t="9673" r="19363" b="11668"/>
            <a:stretch>
              <a:fillRect/>
            </a:stretch>
          </p:blipFill>
          <p:spPr>
            <a:xfrm>
              <a:off x="76200" y="63500"/>
              <a:ext cx="6166108" cy="6628291"/>
            </a:xfrm>
            <a:prstGeom prst="rect">
              <a:avLst/>
            </a:prstGeom>
            <a:ln>
              <a:noFill/>
            </a:ln>
            <a:effectLst/>
          </p:spPr>
        </p:pic>
        <p:pic>
          <p:nvPicPr>
            <p:cNvPr id="584" name="200_8.jpg" descr="200_8.jpg"/>
            <p:cNvPicPr>
              <a:picLocks/>
            </p:cNvPicPr>
            <p:nvPr/>
          </p:nvPicPr>
          <p:blipFill>
            <a:blip r:embed="rId3"/>
            <a:stretch>
              <a:fillRect/>
            </a:stretch>
          </p:blipFill>
          <p:spPr>
            <a:xfrm>
              <a:off x="0" y="-1"/>
              <a:ext cx="6305808" cy="6767992"/>
            </a:xfrm>
            <a:prstGeom prst="rect">
              <a:avLst/>
            </a:prstGeom>
            <a:effectLst/>
          </p:spPr>
        </p:pic>
      </p:gr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 name="The lamb was roasted (Ex. 12:8-9). The roasting signified Christ undergoing the fire of God’s judgment for man’s sins. It signified Christ as sin-bearer. He was “made to be sin for us” (2 Co. 5:21)."/>
          <p:cNvSpPr txBox="1"/>
          <p:nvPr/>
        </p:nvSpPr>
        <p:spPr>
          <a:xfrm>
            <a:off x="655046" y="1280642"/>
            <a:ext cx="4870730" cy="72177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rPr i="1"/>
              <a:t>The lamb was roasted</a:t>
            </a:r>
            <a:r>
              <a:t> (Ex. 12:8-9). The roasting signified Christ undergoing the fire of God’s judgment for man’s sins. It signified Christ as sin-bearer. He was “made to be sin for us” (2 Co. 5:21). </a:t>
            </a:r>
          </a:p>
        </p:txBody>
      </p:sp>
      <p:grpSp>
        <p:nvGrpSpPr>
          <p:cNvPr id="591" name="eg_5023_samaritanSacrifice_lambGrilled_large.jpg"/>
          <p:cNvGrpSpPr/>
          <p:nvPr/>
        </p:nvGrpSpPr>
        <p:grpSpPr>
          <a:xfrm>
            <a:off x="5881524" y="1107711"/>
            <a:ext cx="5648099" cy="5623289"/>
            <a:chOff x="0" y="0"/>
            <a:chExt cx="5648098" cy="5623288"/>
          </a:xfrm>
        </p:grpSpPr>
        <p:pic>
          <p:nvPicPr>
            <p:cNvPr id="590" name="eg_5023_samaritanSacrifice_lambGrilled_large.jpg" descr="eg_5023_samaritanSacrifice_lambGrilled_large.jpg"/>
            <p:cNvPicPr>
              <a:picLocks noChangeAspect="1"/>
            </p:cNvPicPr>
            <p:nvPr/>
          </p:nvPicPr>
          <p:blipFill>
            <a:blip r:embed="rId2"/>
            <a:srcRect l="38673" t="18515" r="39749" b="52844"/>
            <a:stretch>
              <a:fillRect/>
            </a:stretch>
          </p:blipFill>
          <p:spPr>
            <a:xfrm>
              <a:off x="76200" y="63500"/>
              <a:ext cx="5508399" cy="5483589"/>
            </a:xfrm>
            <a:prstGeom prst="rect">
              <a:avLst/>
            </a:prstGeom>
            <a:ln>
              <a:noFill/>
            </a:ln>
            <a:effectLst/>
          </p:spPr>
        </p:pic>
        <p:pic>
          <p:nvPicPr>
            <p:cNvPr id="589" name="eg_5023_samaritanSacrifice_lambGrilled_large.jpg" descr="eg_5023_samaritanSacrifice_lambGrilled_large.jpg"/>
            <p:cNvPicPr>
              <a:picLocks/>
            </p:cNvPicPr>
            <p:nvPr/>
          </p:nvPicPr>
          <p:blipFill>
            <a:blip r:embed="rId3"/>
            <a:stretch>
              <a:fillRect/>
            </a:stretch>
          </p:blipFill>
          <p:spPr>
            <a:xfrm>
              <a:off x="0" y="-1"/>
              <a:ext cx="5648099" cy="5623290"/>
            </a:xfrm>
            <a:prstGeom prst="rect">
              <a:avLst/>
            </a:prstGeom>
            <a:effectLst/>
          </p:spPr>
        </p:pic>
      </p:gr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The lamb was eaten (Ex. 12:8), signifying receiving Christ. To eat and drink of Christ is to come to Him and believe on Him (Joh. 6:33-35). The Lord’s supper depicts this."/>
          <p:cNvSpPr txBox="1"/>
          <p:nvPr/>
        </p:nvSpPr>
        <p:spPr>
          <a:xfrm>
            <a:off x="635460" y="1006444"/>
            <a:ext cx="4870730" cy="72177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rPr i="1"/>
              <a:t>The lamb was eaten</a:t>
            </a:r>
            <a:r>
              <a:t> (Ex. 12:8), signifying receiving Christ. To eat and drink of Christ is to come to Him and believe on Him (Joh. 6:33-35). The Lord’s supper depicts this. </a:t>
            </a:r>
          </a:p>
        </p:txBody>
      </p:sp>
      <p:grpSp>
        <p:nvGrpSpPr>
          <p:cNvPr id="596" name="easter.png"/>
          <p:cNvGrpSpPr/>
          <p:nvPr/>
        </p:nvGrpSpPr>
        <p:grpSpPr>
          <a:xfrm>
            <a:off x="5766472" y="606291"/>
            <a:ext cx="6459738" cy="8566418"/>
            <a:chOff x="0" y="0"/>
            <a:chExt cx="6459737" cy="8566417"/>
          </a:xfrm>
        </p:grpSpPr>
        <p:pic>
          <p:nvPicPr>
            <p:cNvPr id="595" name="easter.png" descr="easter.png"/>
            <p:cNvPicPr>
              <a:picLocks noChangeAspect="1"/>
            </p:cNvPicPr>
            <p:nvPr/>
          </p:nvPicPr>
          <p:blipFill>
            <a:blip r:embed="rId2"/>
            <a:srcRect l="32173" t="75" r="26951"/>
            <a:stretch>
              <a:fillRect/>
            </a:stretch>
          </p:blipFill>
          <p:spPr>
            <a:xfrm>
              <a:off x="76200" y="63499"/>
              <a:ext cx="6320038" cy="8420369"/>
            </a:xfrm>
            <a:prstGeom prst="rect">
              <a:avLst/>
            </a:prstGeom>
            <a:ln>
              <a:noFill/>
            </a:ln>
            <a:effectLst/>
          </p:spPr>
        </p:pic>
        <p:pic>
          <p:nvPicPr>
            <p:cNvPr id="594" name="easter.png" descr="easter.png"/>
            <p:cNvPicPr>
              <a:picLocks/>
            </p:cNvPicPr>
            <p:nvPr/>
          </p:nvPicPr>
          <p:blipFill>
            <a:blip r:embed="rId3"/>
            <a:stretch>
              <a:fillRect/>
            </a:stretch>
          </p:blipFill>
          <p:spPr>
            <a:xfrm>
              <a:off x="-1" y="-1"/>
              <a:ext cx="6459739" cy="8566419"/>
            </a:xfrm>
            <a:prstGeom prst="rect">
              <a:avLst/>
            </a:prstGeom>
            <a:effectLst/>
          </p:spPr>
        </p:pic>
      </p:gr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 name="The lamb was eaten with unleavened bread (Ex. 12:8). The feast of unleavened bread began the day of the Passover and lasted seven days (Ex. 12:15-20). This signifies the sanctified Christian life following the new birth. This is the first mention of leav"/>
          <p:cNvSpPr txBox="1"/>
          <p:nvPr/>
        </p:nvSpPr>
        <p:spPr>
          <a:xfrm>
            <a:off x="727465" y="1078309"/>
            <a:ext cx="5005262" cy="80330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78358">
              <a:lnSpc>
                <a:spcPct val="110000"/>
              </a:lnSpc>
              <a:defRPr sz="3366" cap="none">
                <a:solidFill>
                  <a:srgbClr val="76D6FF"/>
                </a:solidFill>
              </a:defRPr>
            </a:pPr>
            <a:r>
              <a:rPr i="1"/>
              <a:t>The lamb was eaten with unleavened bread</a:t>
            </a:r>
            <a:r>
              <a:t> (Ex. 12:8). The feast of unleavened bread began the day of the Passover and lasted seven days (Ex. 12:15-20). This signifies the sanctified Christian life following the new birth. This is the first mention of leaven in the Bible, and it always signifies evil and error. See 1 Corinthians 5:6-8. </a:t>
            </a:r>
          </a:p>
        </p:txBody>
      </p:sp>
      <p:grpSp>
        <p:nvGrpSpPr>
          <p:cNvPr id="601" name="easter.png"/>
          <p:cNvGrpSpPr/>
          <p:nvPr/>
        </p:nvGrpSpPr>
        <p:grpSpPr>
          <a:xfrm>
            <a:off x="6257162" y="1078309"/>
            <a:ext cx="5759099" cy="8033064"/>
            <a:chOff x="0" y="0"/>
            <a:chExt cx="5759098" cy="8033063"/>
          </a:xfrm>
        </p:grpSpPr>
        <p:pic>
          <p:nvPicPr>
            <p:cNvPr id="600" name="easter.png" descr="easter.png"/>
            <p:cNvPicPr>
              <a:picLocks noChangeAspect="1"/>
            </p:cNvPicPr>
            <p:nvPr/>
          </p:nvPicPr>
          <p:blipFill>
            <a:blip r:embed="rId2"/>
            <a:srcRect l="46614" r="14586"/>
            <a:stretch>
              <a:fillRect/>
            </a:stretch>
          </p:blipFill>
          <p:spPr>
            <a:xfrm>
              <a:off x="76200" y="63499"/>
              <a:ext cx="5619399" cy="7893365"/>
            </a:xfrm>
            <a:prstGeom prst="rect">
              <a:avLst/>
            </a:prstGeom>
            <a:ln>
              <a:noFill/>
            </a:ln>
            <a:effectLst/>
          </p:spPr>
        </p:pic>
        <p:pic>
          <p:nvPicPr>
            <p:cNvPr id="599" name="easter.png" descr="easter.png"/>
            <p:cNvPicPr>
              <a:picLocks/>
            </p:cNvPicPr>
            <p:nvPr/>
          </p:nvPicPr>
          <p:blipFill>
            <a:blip r:embed="rId3"/>
            <a:stretch>
              <a:fillRect/>
            </a:stretch>
          </p:blipFill>
          <p:spPr>
            <a:xfrm>
              <a:off x="0" y="-1"/>
              <a:ext cx="5759099" cy="8033065"/>
            </a:xfrm>
            <a:prstGeom prst="rect">
              <a:avLst/>
            </a:prstGeom>
            <a:effectLst/>
          </p:spPr>
        </p:pic>
      </p:gr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 name="The seven days of the feast of unleavened bread signify the completeness of our sanctification.…"/>
          <p:cNvSpPr txBox="1"/>
          <p:nvPr/>
        </p:nvSpPr>
        <p:spPr>
          <a:xfrm>
            <a:off x="788801" y="885371"/>
            <a:ext cx="4892533" cy="8008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a:lnSpc>
                <a:spcPct val="110000"/>
              </a:lnSpc>
              <a:defRPr sz="3400" cap="none">
                <a:solidFill>
                  <a:srgbClr val="76D6FF"/>
                </a:solidFill>
              </a:defRPr>
            </a:pPr>
            <a:r>
              <a:t>The seven days of the feast of unleavened bread signify the completeness of our sanctification. </a:t>
            </a:r>
          </a:p>
          <a:p>
            <a:pPr algn="l">
              <a:lnSpc>
                <a:spcPct val="110000"/>
              </a:lnSpc>
              <a:defRPr sz="3400" cap="none">
                <a:solidFill>
                  <a:srgbClr val="76D6FF"/>
                </a:solidFill>
              </a:defRPr>
            </a:pPr>
            <a:endParaRPr/>
          </a:p>
          <a:p>
            <a:pPr algn="l">
              <a:lnSpc>
                <a:spcPct val="110000"/>
              </a:lnSpc>
              <a:defRPr sz="3400" cap="none">
                <a:solidFill>
                  <a:srgbClr val="76D6FF"/>
                </a:solidFill>
              </a:defRPr>
            </a:pPr>
            <a:r>
              <a:rPr>
                <a:solidFill>
                  <a:srgbClr val="FFFFFF"/>
                </a:solidFill>
              </a:rPr>
              <a:t>“Having therefore these promises, dearly beloved, let us cleanse ourselves from all filthiness of the flesh and spirit, perfecting holiness in the fear of God” (2 Co. 7:1). </a:t>
            </a:r>
          </a:p>
        </p:txBody>
      </p:sp>
      <p:grpSp>
        <p:nvGrpSpPr>
          <p:cNvPr id="606" name="easter.png"/>
          <p:cNvGrpSpPr/>
          <p:nvPr/>
        </p:nvGrpSpPr>
        <p:grpSpPr>
          <a:xfrm>
            <a:off x="6257162" y="1078309"/>
            <a:ext cx="5759099" cy="8033064"/>
            <a:chOff x="0" y="0"/>
            <a:chExt cx="5759098" cy="8033063"/>
          </a:xfrm>
        </p:grpSpPr>
        <p:pic>
          <p:nvPicPr>
            <p:cNvPr id="605" name="easter.png" descr="easter.png"/>
            <p:cNvPicPr>
              <a:picLocks noChangeAspect="1"/>
            </p:cNvPicPr>
            <p:nvPr/>
          </p:nvPicPr>
          <p:blipFill>
            <a:blip r:embed="rId2"/>
            <a:srcRect l="46614" r="14586"/>
            <a:stretch>
              <a:fillRect/>
            </a:stretch>
          </p:blipFill>
          <p:spPr>
            <a:xfrm>
              <a:off x="76200" y="63499"/>
              <a:ext cx="5619399" cy="7893365"/>
            </a:xfrm>
            <a:prstGeom prst="rect">
              <a:avLst/>
            </a:prstGeom>
            <a:ln>
              <a:noFill/>
            </a:ln>
            <a:effectLst/>
          </p:spPr>
        </p:pic>
        <p:pic>
          <p:nvPicPr>
            <p:cNvPr id="604" name="easter.png" descr="easter.png"/>
            <p:cNvPicPr>
              <a:picLocks/>
            </p:cNvPicPr>
            <p:nvPr/>
          </p:nvPicPr>
          <p:blipFill>
            <a:blip r:embed="rId3"/>
            <a:stretch>
              <a:fillRect/>
            </a:stretch>
          </p:blipFill>
          <p:spPr>
            <a:xfrm>
              <a:off x="0" y="-1"/>
              <a:ext cx="5759099" cy="8033065"/>
            </a:xfrm>
            <a:prstGeom prst="rect">
              <a:avLst/>
            </a:prstGeom>
            <a:effectLst/>
          </p:spPr>
        </p:pic>
      </p:gr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 name="The passover was the beginning of months (Ex. 12:2). Likewise, when the sinner puts his faith in Christ and is born again, this becomes his beginning with God, the beginning of his new eternal life. It is his spiritual birthday! Compare 2 Co. 5:17."/>
          <p:cNvSpPr txBox="1"/>
          <p:nvPr/>
        </p:nvSpPr>
        <p:spPr>
          <a:xfrm>
            <a:off x="635460" y="1006444"/>
            <a:ext cx="4803284" cy="7460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rPr i="1"/>
              <a:t>The passover was the beginning of months</a:t>
            </a:r>
            <a:r>
              <a:t> (Ex. 12:2). Likewise, when the sinner puts his faith in Christ and is born again, this becomes his beginning with God, the beginning of his new eternal life. It is his spiritual birthday! Compare 2 Co. 5:17. </a:t>
            </a:r>
          </a:p>
        </p:txBody>
      </p:sp>
      <p:grpSp>
        <p:nvGrpSpPr>
          <p:cNvPr id="611" name="Applying blood of passover to the door goodsalt.jpg"/>
          <p:cNvGrpSpPr/>
          <p:nvPr/>
        </p:nvGrpSpPr>
        <p:grpSpPr>
          <a:xfrm>
            <a:off x="5766471" y="606291"/>
            <a:ext cx="6459739" cy="8566418"/>
            <a:chOff x="0" y="0"/>
            <a:chExt cx="6459737" cy="8566417"/>
          </a:xfrm>
        </p:grpSpPr>
        <p:pic>
          <p:nvPicPr>
            <p:cNvPr id="610" name="Applying blood of passover to the door goodsalt.jpg" descr="Applying blood of passover to the door goodsalt.jpg"/>
            <p:cNvPicPr>
              <a:picLocks noChangeAspect="1"/>
            </p:cNvPicPr>
            <p:nvPr/>
          </p:nvPicPr>
          <p:blipFill>
            <a:blip r:embed="rId2"/>
            <a:srcRect b="9505"/>
            <a:stretch>
              <a:fillRect/>
            </a:stretch>
          </p:blipFill>
          <p:spPr>
            <a:xfrm>
              <a:off x="76200" y="63500"/>
              <a:ext cx="6320038" cy="8426718"/>
            </a:xfrm>
            <a:prstGeom prst="rect">
              <a:avLst/>
            </a:prstGeom>
            <a:ln>
              <a:noFill/>
            </a:ln>
            <a:effectLst/>
          </p:spPr>
        </p:pic>
        <p:pic>
          <p:nvPicPr>
            <p:cNvPr id="609" name="Applying blood of passover to the door goodsalt.jpg" descr="Applying blood of passover to the door goodsalt.jpg"/>
            <p:cNvPicPr>
              <a:picLocks/>
            </p:cNvPicPr>
            <p:nvPr/>
          </p:nvPicPr>
          <p:blipFill>
            <a:blip r:embed="rId3"/>
            <a:stretch>
              <a:fillRect/>
            </a:stretch>
          </p:blipFill>
          <p:spPr>
            <a:xfrm>
              <a:off x="-1" y="-1"/>
              <a:ext cx="6459739" cy="8566419"/>
            </a:xfrm>
            <a:prstGeom prst="rect">
              <a:avLst/>
            </a:prstGeom>
            <a:effectLst/>
          </p:spPr>
        </p:pic>
      </p:gr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 name="The passover was eaten “with your loins girded, your shoes on your feet, and your staff in your hand” (Ex. 12:11). This pictures the believer’s pilgrim lifestyle. At salvation the believer becomes a citizen of heaven and a stranger and foreigner in this "/>
          <p:cNvSpPr txBox="1"/>
          <p:nvPr/>
        </p:nvSpPr>
        <p:spPr>
          <a:xfrm>
            <a:off x="813260" y="1146647"/>
            <a:ext cx="4803284" cy="7460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72516">
              <a:lnSpc>
                <a:spcPct val="110000"/>
              </a:lnSpc>
              <a:defRPr sz="3332" cap="none">
                <a:solidFill>
                  <a:srgbClr val="76D6FF"/>
                </a:solidFill>
              </a:defRPr>
            </a:pPr>
            <a:r>
              <a:rPr i="1"/>
              <a:t>The passover was eaten “with your loins girded, your shoes on your feet, and your staff in your hand”</a:t>
            </a:r>
            <a:r>
              <a:t> (Ex. 12:11). This pictures the believer’s pilgrim lifestyle. At salvation the believer becomes a citizen of heaven and a stranger and foreigner in this present world (Col. 3:1-4; 1 Pe. 2:11; Heb. 11:13-16).</a:t>
            </a:r>
          </a:p>
        </p:txBody>
      </p:sp>
      <p:grpSp>
        <p:nvGrpSpPr>
          <p:cNvPr id="616" name="easter.png"/>
          <p:cNvGrpSpPr/>
          <p:nvPr/>
        </p:nvGrpSpPr>
        <p:grpSpPr>
          <a:xfrm>
            <a:off x="6257162" y="1078309"/>
            <a:ext cx="5759099" cy="8033064"/>
            <a:chOff x="0" y="0"/>
            <a:chExt cx="5759098" cy="8033063"/>
          </a:xfrm>
        </p:grpSpPr>
        <p:pic>
          <p:nvPicPr>
            <p:cNvPr id="615" name="easter.png" descr="easter.png"/>
            <p:cNvPicPr>
              <a:picLocks noChangeAspect="1"/>
            </p:cNvPicPr>
            <p:nvPr/>
          </p:nvPicPr>
          <p:blipFill>
            <a:blip r:embed="rId2"/>
            <a:srcRect l="46614" r="14586"/>
            <a:stretch>
              <a:fillRect/>
            </a:stretch>
          </p:blipFill>
          <p:spPr>
            <a:xfrm>
              <a:off x="76200" y="63499"/>
              <a:ext cx="5619399" cy="7893365"/>
            </a:xfrm>
            <a:prstGeom prst="rect">
              <a:avLst/>
            </a:prstGeom>
            <a:ln>
              <a:noFill/>
            </a:ln>
            <a:effectLst/>
          </p:spPr>
        </p:pic>
        <p:pic>
          <p:nvPicPr>
            <p:cNvPr id="614" name="easter.png" descr="easter.png"/>
            <p:cNvPicPr>
              <a:picLocks/>
            </p:cNvPicPr>
            <p:nvPr/>
          </p:nvPicPr>
          <p:blipFill>
            <a:blip r:embed="rId3"/>
            <a:stretch>
              <a:fillRect/>
            </a:stretch>
          </p:blipFill>
          <p:spPr>
            <a:xfrm>
              <a:off x="0" y="-1"/>
              <a:ext cx="5759099" cy="8033065"/>
            </a:xfrm>
            <a:prstGeom prst="rect">
              <a:avLst/>
            </a:prstGeom>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quarter"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Israel left Egypt the night of the Passover. “And the children of Israel journeyed from Rameses to Succoth, about six hundred thousand on foot that were men, beside children. “And a mixed multitude went up also with them; and flocks, and herds, even very"/>
          <p:cNvSpPr txBox="1"/>
          <p:nvPr/>
        </p:nvSpPr>
        <p:spPr>
          <a:xfrm>
            <a:off x="571466" y="5799343"/>
            <a:ext cx="11861868" cy="26897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cap="none">
                <a:solidFill>
                  <a:srgbClr val="94E3FE"/>
                </a:solidFill>
              </a:defRPr>
            </a:pPr>
            <a:r>
              <a:t>Israel left Egypt the night of the Passover. </a:t>
            </a:r>
            <a:r>
              <a:rPr>
                <a:solidFill>
                  <a:srgbClr val="FFFFFF"/>
                </a:solidFill>
              </a:rPr>
              <a:t>“And the children of Israel journeyed from Rameses to Succoth, about six hundred thousand on foot </a:t>
            </a:r>
            <a:r>
              <a:rPr i="1">
                <a:solidFill>
                  <a:srgbClr val="FFFFFF"/>
                </a:solidFill>
              </a:rPr>
              <a:t>that were</a:t>
            </a:r>
            <a:r>
              <a:rPr>
                <a:solidFill>
                  <a:srgbClr val="FFFFFF"/>
                </a:solidFill>
              </a:rPr>
              <a:t> men, beside children. “And a mixed multitude went up also with them; and flocks, and herds, </a:t>
            </a:r>
            <a:r>
              <a:rPr i="1">
                <a:solidFill>
                  <a:srgbClr val="FFFFFF"/>
                </a:solidFill>
              </a:rPr>
              <a:t>even</a:t>
            </a:r>
            <a:r>
              <a:rPr>
                <a:solidFill>
                  <a:srgbClr val="FFFFFF"/>
                </a:solidFill>
              </a:rPr>
              <a:t> very much cattle” (Ex. 12:37-38).</a:t>
            </a:r>
          </a:p>
        </p:txBody>
      </p:sp>
      <p:pic>
        <p:nvPicPr>
          <p:cNvPr id="619" name="exodus.jpg" descr="exodus.jpg"/>
          <p:cNvPicPr>
            <a:picLocks noChangeAspect="1"/>
          </p:cNvPicPr>
          <p:nvPr/>
        </p:nvPicPr>
        <p:blipFill>
          <a:blip r:embed="rId2"/>
          <a:srcRect t="30905" b="1349"/>
          <a:stretch>
            <a:fillRect/>
          </a:stretch>
        </p:blipFill>
        <p:spPr>
          <a:xfrm>
            <a:off x="1410096" y="533858"/>
            <a:ext cx="10184587" cy="4875678"/>
          </a:xfrm>
          <a:prstGeom prst="rect">
            <a:avLst/>
          </a:prstGeom>
          <a:ln w="12700">
            <a:miter lim="400000"/>
          </a:ln>
        </p:spPr>
      </p:pic>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 name="“And the LORD went before them by day in a pillar of a cloud, to lead them the way; and by night in a pillar of fire, to give them light; to go by day and night” (Ex. 13:21-22)."/>
          <p:cNvSpPr txBox="1"/>
          <p:nvPr/>
        </p:nvSpPr>
        <p:spPr>
          <a:xfrm>
            <a:off x="1348448" y="7071562"/>
            <a:ext cx="10307904" cy="2240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FFFFFF"/>
                </a:solidFill>
              </a:defRPr>
            </a:lvl1pPr>
          </a:lstStyle>
          <a:p>
            <a:r>
              <a:t>“And the LORD went before them by day in a pillar of a cloud, to lead them the way; and by night in a pillar of fire, to give them light; to go by day and night” (Ex. 13:21-22).</a:t>
            </a:r>
          </a:p>
        </p:txBody>
      </p:sp>
      <p:pic>
        <p:nvPicPr>
          <p:cNvPr id="622" name="The-Pillars-of-Cloud-and-Fire.jpg" descr="The-Pillars-of-Cloud-and-Fire.jpg"/>
          <p:cNvPicPr>
            <a:picLocks noChangeAspect="1"/>
          </p:cNvPicPr>
          <p:nvPr/>
        </p:nvPicPr>
        <p:blipFill>
          <a:blip r:embed="rId2"/>
          <a:stretch>
            <a:fillRect/>
          </a:stretch>
        </p:blipFill>
        <p:spPr>
          <a:xfrm>
            <a:off x="1026113" y="658217"/>
            <a:ext cx="10952574" cy="6160823"/>
          </a:xfrm>
          <a:prstGeom prst="rect">
            <a:avLst/>
          </a:prstGeom>
          <a:ln w="12700">
            <a:miter lim="400000"/>
          </a:ln>
        </p:spPr>
      </p:pic>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 name="Israel camped “before Pihahiroth, between Migdol and the sea, over against Baalzephon” (Ex. 14:2)."/>
          <p:cNvSpPr txBox="1"/>
          <p:nvPr/>
        </p:nvSpPr>
        <p:spPr>
          <a:xfrm>
            <a:off x="571466" y="7485691"/>
            <a:ext cx="11861868" cy="26897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Israel camped “before Pihahiroth, between Migdol and the sea, over against Baalzephon” (Ex. 14:2).</a:t>
            </a:r>
          </a:p>
        </p:txBody>
      </p:sp>
      <p:pic>
        <p:nvPicPr>
          <p:cNvPr id="625" name="2-map.jpg" descr="2-map.jpg"/>
          <p:cNvPicPr>
            <a:picLocks noChangeAspect="1"/>
          </p:cNvPicPr>
          <p:nvPr/>
        </p:nvPicPr>
        <p:blipFill>
          <a:blip r:embed="rId2"/>
          <a:srcRect t="24378" r="54505" b="36339"/>
          <a:stretch>
            <a:fillRect/>
          </a:stretch>
        </p:blipFill>
        <p:spPr>
          <a:xfrm>
            <a:off x="1349128" y="704397"/>
            <a:ext cx="10306732" cy="6454752"/>
          </a:xfrm>
          <a:prstGeom prst="rect">
            <a:avLst/>
          </a:prstGeom>
          <a:ln w="12700">
            <a:miter lim="400000"/>
          </a:ln>
        </p:spPr>
      </p:pic>
      <p:sp>
        <p:nvSpPr>
          <p:cNvPr id="626" name="biblestudentsdaily.com"/>
          <p:cNvSpPr txBox="1"/>
          <p:nvPr/>
        </p:nvSpPr>
        <p:spPr>
          <a:xfrm>
            <a:off x="7284454" y="829119"/>
            <a:ext cx="4954806" cy="848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cap="none">
                <a:solidFill>
                  <a:srgbClr val="FFFFFF"/>
                </a:solidFill>
              </a:defRPr>
            </a:lvl1pPr>
          </a:lstStyle>
          <a:p>
            <a:r>
              <a:t>biblestudentsdaily.com</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But the Egyptians pursued after them, all the horses and chariots of Pharaoh, and his horsemen, and his army, and overtook them encamping by the sea, beside Pihahiroth, before Baalzephon” (Ex. 14:9)."/>
          <p:cNvSpPr txBox="1"/>
          <p:nvPr/>
        </p:nvSpPr>
        <p:spPr>
          <a:xfrm>
            <a:off x="1173965" y="6589751"/>
            <a:ext cx="10656870" cy="2769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cap="none">
                <a:solidFill>
                  <a:srgbClr val="FFFFFF"/>
                </a:solidFill>
              </a:defRPr>
            </a:pPr>
            <a:r>
              <a:t>“But the Egyptians pursued after them, all the horses </a:t>
            </a:r>
            <a:r>
              <a:rPr i="1"/>
              <a:t>and</a:t>
            </a:r>
            <a:r>
              <a:t> chariots of Pharaoh, and his horsemen, and his army, and overtook them encamping by the sea, beside Pihahiroth, before Baalzephon” (Ex. 14:9).</a:t>
            </a:r>
          </a:p>
        </p:txBody>
      </p:sp>
      <p:grpSp>
        <p:nvGrpSpPr>
          <p:cNvPr id="631" name="archaeology-illustrated-- Pharaoh in chariot 70401.jpeg"/>
          <p:cNvGrpSpPr/>
          <p:nvPr/>
        </p:nvGrpSpPr>
        <p:grpSpPr>
          <a:xfrm>
            <a:off x="1430845" y="466653"/>
            <a:ext cx="10498710" cy="5934924"/>
            <a:chOff x="0" y="0"/>
            <a:chExt cx="10498708" cy="5934922"/>
          </a:xfrm>
        </p:grpSpPr>
        <p:pic>
          <p:nvPicPr>
            <p:cNvPr id="630" name="archaeology-illustrated-- Pharaoh in chariot 70401.jpeg" descr="archaeology-illustrated-- Pharaoh in chariot 70401.jpeg"/>
            <p:cNvPicPr>
              <a:picLocks noChangeAspect="1"/>
            </p:cNvPicPr>
            <p:nvPr/>
          </p:nvPicPr>
          <p:blipFill>
            <a:blip r:embed="rId2"/>
            <a:srcRect t="5482" b="5482"/>
            <a:stretch>
              <a:fillRect/>
            </a:stretch>
          </p:blipFill>
          <p:spPr>
            <a:xfrm>
              <a:off x="76200" y="63500"/>
              <a:ext cx="10359009" cy="5795223"/>
            </a:xfrm>
            <a:prstGeom prst="rect">
              <a:avLst/>
            </a:prstGeom>
            <a:ln>
              <a:noFill/>
            </a:ln>
            <a:effectLst/>
          </p:spPr>
        </p:pic>
        <p:pic>
          <p:nvPicPr>
            <p:cNvPr id="629" name="archaeology-illustrated-- Pharaoh in chariot 70401.jpeg" descr="archaeology-illustrated-- Pharaoh in chariot 70401.jpeg"/>
            <p:cNvPicPr>
              <a:picLocks/>
            </p:cNvPicPr>
            <p:nvPr/>
          </p:nvPicPr>
          <p:blipFill>
            <a:blip r:embed="rId3"/>
            <a:stretch>
              <a:fillRect/>
            </a:stretch>
          </p:blipFill>
          <p:spPr>
            <a:xfrm>
              <a:off x="-1" y="0"/>
              <a:ext cx="10498710" cy="5934923"/>
            </a:xfrm>
            <a:prstGeom prst="rect">
              <a:avLst/>
            </a:prstGeom>
            <a:effectLst/>
          </p:spPr>
        </p:pic>
      </p:grpSp>
      <p:sp>
        <p:nvSpPr>
          <p:cNvPr id="632" name="© Archaeology Illustrated"/>
          <p:cNvSpPr txBox="1"/>
          <p:nvPr/>
        </p:nvSpPr>
        <p:spPr>
          <a:xfrm>
            <a:off x="7092165" y="5700751"/>
            <a:ext cx="5025313" cy="10013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600" cap="none">
                <a:solidFill>
                  <a:srgbClr val="FFFFFF"/>
                </a:solidFill>
              </a:defRPr>
            </a:lvl1pPr>
          </a:lstStyle>
          <a:p>
            <a:r>
              <a:t>© Archaeology Illustrated</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This was the first test of Israel’s faith after leaving Egypt, but the people doubted God and complained to Moses. ”And they said unto Moses, Because there were no graves in Egypt, hast thou taken us away to die in the wilderness? wherefore hast thou dea"/>
          <p:cNvSpPr txBox="1"/>
          <p:nvPr/>
        </p:nvSpPr>
        <p:spPr>
          <a:xfrm>
            <a:off x="410774" y="6347838"/>
            <a:ext cx="12183252" cy="2423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defTabSz="519937">
              <a:lnSpc>
                <a:spcPct val="110000"/>
              </a:lnSpc>
              <a:defRPr sz="3026" cap="none">
                <a:solidFill>
                  <a:srgbClr val="94E3FE"/>
                </a:solidFill>
              </a:defRPr>
            </a:pPr>
            <a:r>
              <a:t>This was the first test of Israel’s faith after leaving Egypt, but the people doubted God and complained to Moses. </a:t>
            </a:r>
            <a:r>
              <a:rPr>
                <a:solidFill>
                  <a:srgbClr val="FFFFFF"/>
                </a:solidFill>
              </a:rPr>
              <a:t>”And they said unto Moses, Because </a:t>
            </a:r>
            <a:r>
              <a:rPr i="1">
                <a:solidFill>
                  <a:srgbClr val="FFFFFF"/>
                </a:solidFill>
              </a:rPr>
              <a:t>there were</a:t>
            </a:r>
            <a:r>
              <a:rPr>
                <a:solidFill>
                  <a:srgbClr val="FFFFFF"/>
                </a:solidFill>
              </a:rPr>
              <a:t> no graves in Egypt, hast thou taken us away to die in the wilderness? wherefore hast thou dealt thus with us, to carry us forth out of Egypt?” (Ex. 14:11).</a:t>
            </a:r>
          </a:p>
        </p:txBody>
      </p:sp>
      <p:grpSp>
        <p:nvGrpSpPr>
          <p:cNvPr id="637" name="6a00e55043abd088340128775a8c04970c-800wi.jpg"/>
          <p:cNvGrpSpPr/>
          <p:nvPr/>
        </p:nvGrpSpPr>
        <p:grpSpPr>
          <a:xfrm>
            <a:off x="1545614" y="419526"/>
            <a:ext cx="9913572" cy="5611152"/>
            <a:chOff x="0" y="0"/>
            <a:chExt cx="9913570" cy="5611151"/>
          </a:xfrm>
        </p:grpSpPr>
        <p:pic>
          <p:nvPicPr>
            <p:cNvPr id="636" name="6a00e55043abd088340128775a8c04970c-800wi.jpg" descr="6a00e55043abd088340128775a8c04970c-800wi.jpg"/>
            <p:cNvPicPr>
              <a:picLocks noChangeAspect="1"/>
            </p:cNvPicPr>
            <p:nvPr/>
          </p:nvPicPr>
          <p:blipFill>
            <a:blip r:embed="rId2"/>
            <a:srcRect t="2497" b="5918"/>
            <a:stretch>
              <a:fillRect/>
            </a:stretch>
          </p:blipFill>
          <p:spPr>
            <a:xfrm>
              <a:off x="76200" y="63500"/>
              <a:ext cx="9773871" cy="5471452"/>
            </a:xfrm>
            <a:prstGeom prst="rect">
              <a:avLst/>
            </a:prstGeom>
            <a:ln>
              <a:noFill/>
            </a:ln>
            <a:effectLst/>
          </p:spPr>
        </p:pic>
        <p:pic>
          <p:nvPicPr>
            <p:cNvPr id="635" name="6a00e55043abd088340128775a8c04970c-800wi.jpg" descr="6a00e55043abd088340128775a8c04970c-800wi.jpg"/>
            <p:cNvPicPr>
              <a:picLocks/>
            </p:cNvPicPr>
            <p:nvPr/>
          </p:nvPicPr>
          <p:blipFill>
            <a:blip r:embed="rId3"/>
            <a:stretch>
              <a:fillRect/>
            </a:stretch>
          </p:blipFill>
          <p:spPr>
            <a:xfrm>
              <a:off x="-1" y="0"/>
              <a:ext cx="9913572" cy="5611152"/>
            </a:xfrm>
            <a:prstGeom prst="rect">
              <a:avLst/>
            </a:prstGeom>
            <a:effectLst/>
          </p:spPr>
        </p:pic>
      </p:gr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9" name="One of the major teachings of Exodus and the wilderness journey is that faith is tested. The testing proves whether professed “faith” is real, and it purifies that which is real. Compare Jas. 1:2-3; 1 Pe. 1:6-7."/>
          <p:cNvSpPr txBox="1"/>
          <p:nvPr/>
        </p:nvSpPr>
        <p:spPr>
          <a:xfrm>
            <a:off x="724435" y="6659679"/>
            <a:ext cx="11555930" cy="27416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One of the major teachings of Exodus and the wilderness journey is that faith is tested. The testing proves whether professed “faith” is real, and it purifies that which is real. Compare Jas. 1:2-3; 1 Pe. 1:6-7. </a:t>
            </a:r>
          </a:p>
        </p:txBody>
      </p:sp>
      <p:grpSp>
        <p:nvGrpSpPr>
          <p:cNvPr id="642" name="6a00e55043abd088340128775a8c04970c-800wi.jpg"/>
          <p:cNvGrpSpPr/>
          <p:nvPr/>
        </p:nvGrpSpPr>
        <p:grpSpPr>
          <a:xfrm>
            <a:off x="1353191" y="450194"/>
            <a:ext cx="10298417" cy="6039012"/>
            <a:chOff x="0" y="0"/>
            <a:chExt cx="10298415" cy="6039011"/>
          </a:xfrm>
        </p:grpSpPr>
        <p:pic>
          <p:nvPicPr>
            <p:cNvPr id="641" name="6a00e55043abd088340128775a8c04970c-800wi.jpg" descr="6a00e55043abd088340128775a8c04970c-800wi.jpg"/>
            <p:cNvPicPr>
              <a:picLocks noChangeAspect="1"/>
            </p:cNvPicPr>
            <p:nvPr/>
          </p:nvPicPr>
          <p:blipFill>
            <a:blip r:embed="rId2"/>
            <a:srcRect t="2497" b="2497"/>
            <a:stretch>
              <a:fillRect/>
            </a:stretch>
          </p:blipFill>
          <p:spPr>
            <a:xfrm>
              <a:off x="76200" y="63500"/>
              <a:ext cx="10158716" cy="5899312"/>
            </a:xfrm>
            <a:prstGeom prst="rect">
              <a:avLst/>
            </a:prstGeom>
            <a:ln>
              <a:noFill/>
            </a:ln>
            <a:effectLst/>
          </p:spPr>
        </p:pic>
        <p:pic>
          <p:nvPicPr>
            <p:cNvPr id="640" name="6a00e55043abd088340128775a8c04970c-800wi.jpg" descr="6a00e55043abd088340128775a8c04970c-800wi.jpg"/>
            <p:cNvPicPr>
              <a:picLocks/>
            </p:cNvPicPr>
            <p:nvPr/>
          </p:nvPicPr>
          <p:blipFill>
            <a:blip r:embed="rId3"/>
            <a:stretch>
              <a:fillRect/>
            </a:stretch>
          </p:blipFill>
          <p:spPr>
            <a:xfrm>
              <a:off x="-1" y="0"/>
              <a:ext cx="10298417" cy="6039012"/>
            </a:xfrm>
            <a:prstGeom prst="rect">
              <a:avLst/>
            </a:prstGeom>
            <a:effectLst/>
          </p:spPr>
        </p:pic>
      </p:gr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 name="“And Moses stretched out his hand over the sea; and the LORD caused the sea to go back by a strong east wind all that night, and made the sea dry land,  and the waters were divided. And the children of Israel went into the midst of the sea upon the dry g"/>
          <p:cNvSpPr txBox="1"/>
          <p:nvPr/>
        </p:nvSpPr>
        <p:spPr>
          <a:xfrm>
            <a:off x="720631" y="6087780"/>
            <a:ext cx="11563538" cy="32575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43305">
              <a:lnSpc>
                <a:spcPct val="110000"/>
              </a:lnSpc>
              <a:defRPr sz="3162" cap="none">
                <a:solidFill>
                  <a:srgbClr val="FFFFFF"/>
                </a:solidFill>
              </a:defRPr>
            </a:pPr>
            <a:r>
              <a:t>“And Moses stretched out his hand over the sea; and the LORD caused the sea to go </a:t>
            </a:r>
            <a:r>
              <a:rPr i="1"/>
              <a:t>back</a:t>
            </a:r>
            <a:r>
              <a:t> by a strong east wind all that night, and made the sea dry </a:t>
            </a:r>
            <a:r>
              <a:rPr i="1"/>
              <a:t>land,</a:t>
            </a:r>
            <a:r>
              <a:t>  and the waters were divided. And the children of Israel went into the midst of the sea upon the dry </a:t>
            </a:r>
            <a:r>
              <a:rPr i="1"/>
              <a:t>ground:</a:t>
            </a:r>
            <a:r>
              <a:t> and the waters </a:t>
            </a:r>
            <a:r>
              <a:rPr i="1"/>
              <a:t>were</a:t>
            </a:r>
            <a:r>
              <a:t> a wall unto them on their right hand, and on their left” (Ex. 14:21-22).</a:t>
            </a:r>
          </a:p>
        </p:txBody>
      </p:sp>
      <p:grpSp>
        <p:nvGrpSpPr>
          <p:cNvPr id="647" name="bible-archeology-red-sea-crossing.jpg"/>
          <p:cNvGrpSpPr/>
          <p:nvPr/>
        </p:nvGrpSpPr>
        <p:grpSpPr>
          <a:xfrm>
            <a:off x="1210669" y="543873"/>
            <a:ext cx="10583462" cy="5355377"/>
            <a:chOff x="0" y="0"/>
            <a:chExt cx="10583460" cy="5355376"/>
          </a:xfrm>
        </p:grpSpPr>
        <p:pic>
          <p:nvPicPr>
            <p:cNvPr id="646" name="bible-archeology-red-sea-crossing.jpg" descr="bible-archeology-red-sea-crossing.jpg"/>
            <p:cNvPicPr>
              <a:picLocks noChangeAspect="1"/>
            </p:cNvPicPr>
            <p:nvPr/>
          </p:nvPicPr>
          <p:blipFill>
            <a:blip r:embed="rId2"/>
            <a:srcRect t="14001"/>
            <a:stretch>
              <a:fillRect/>
            </a:stretch>
          </p:blipFill>
          <p:spPr>
            <a:xfrm>
              <a:off x="76199" y="63500"/>
              <a:ext cx="10443762" cy="5215676"/>
            </a:xfrm>
            <a:prstGeom prst="rect">
              <a:avLst/>
            </a:prstGeom>
            <a:ln>
              <a:noFill/>
            </a:ln>
            <a:effectLst/>
          </p:spPr>
        </p:pic>
        <p:pic>
          <p:nvPicPr>
            <p:cNvPr id="645" name="bible-archeology-red-sea-crossing.jpg" descr="bible-archeology-red-sea-crossing.jpg"/>
            <p:cNvPicPr>
              <a:picLocks/>
            </p:cNvPicPr>
            <p:nvPr/>
          </p:nvPicPr>
          <p:blipFill>
            <a:blip r:embed="rId3"/>
            <a:stretch>
              <a:fillRect/>
            </a:stretch>
          </p:blipFill>
          <p:spPr>
            <a:xfrm>
              <a:off x="-1" y="-1"/>
              <a:ext cx="10583462" cy="5355378"/>
            </a:xfrm>
            <a:prstGeom prst="rect">
              <a:avLst/>
            </a:prstGeom>
            <a:effectLst/>
          </p:spPr>
        </p:pic>
      </p:gr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1" name="der_untergang_der_pharaos_arme.jpg"/>
          <p:cNvGrpSpPr/>
          <p:nvPr/>
        </p:nvGrpSpPr>
        <p:grpSpPr>
          <a:xfrm>
            <a:off x="652974" y="425500"/>
            <a:ext cx="11698852" cy="6130008"/>
            <a:chOff x="0" y="0"/>
            <a:chExt cx="11698851" cy="6130006"/>
          </a:xfrm>
        </p:grpSpPr>
        <p:pic>
          <p:nvPicPr>
            <p:cNvPr id="650" name="der_untergang_der_pharaos_arme.jpg" descr="der_untergang_der_pharaos_arme.jpg"/>
            <p:cNvPicPr>
              <a:picLocks noChangeAspect="1"/>
            </p:cNvPicPr>
            <p:nvPr/>
          </p:nvPicPr>
          <p:blipFill>
            <a:blip r:embed="rId2"/>
            <a:srcRect l="3458" t="10759" r="3458"/>
            <a:stretch>
              <a:fillRect/>
            </a:stretch>
          </p:blipFill>
          <p:spPr>
            <a:xfrm>
              <a:off x="76200" y="63499"/>
              <a:ext cx="11559152" cy="5990307"/>
            </a:xfrm>
            <a:prstGeom prst="rect">
              <a:avLst/>
            </a:prstGeom>
            <a:ln>
              <a:noFill/>
            </a:ln>
            <a:effectLst/>
          </p:spPr>
        </p:pic>
        <p:pic>
          <p:nvPicPr>
            <p:cNvPr id="649" name="der_untergang_der_pharaos_arme.jpg" descr="der_untergang_der_pharaos_arme.jpg"/>
            <p:cNvPicPr>
              <a:picLocks/>
            </p:cNvPicPr>
            <p:nvPr/>
          </p:nvPicPr>
          <p:blipFill>
            <a:blip r:embed="rId3"/>
            <a:stretch>
              <a:fillRect/>
            </a:stretch>
          </p:blipFill>
          <p:spPr>
            <a:xfrm>
              <a:off x="-1" y="-1"/>
              <a:ext cx="11698852" cy="6130007"/>
            </a:xfrm>
            <a:prstGeom prst="rect">
              <a:avLst/>
            </a:prstGeom>
            <a:effectLst/>
          </p:spPr>
        </p:pic>
      </p:grpSp>
      <p:sp>
        <p:nvSpPr>
          <p:cNvPr id="652" name="Pharaoh and his army were drowned. “And the waters returned, and covered the chariots, and the horsemen, and all the host of Pharaoh that came into the sea after them; there remained not so much as one of them” (Ex. 14:28)."/>
          <p:cNvSpPr txBox="1"/>
          <p:nvPr/>
        </p:nvSpPr>
        <p:spPr>
          <a:xfrm>
            <a:off x="410774" y="6868030"/>
            <a:ext cx="12183252" cy="24239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Pharaoh and his army were drowned. </a:t>
            </a:r>
            <a:r>
              <a:rPr>
                <a:solidFill>
                  <a:srgbClr val="FFFFFF"/>
                </a:solidFill>
              </a:rPr>
              <a:t>“And the waters returned, and covered the chariots, and the horsemen, </a:t>
            </a:r>
            <a:r>
              <a:rPr i="1">
                <a:solidFill>
                  <a:srgbClr val="FFFFFF"/>
                </a:solidFill>
              </a:rPr>
              <a:t>and</a:t>
            </a:r>
            <a:r>
              <a:rPr>
                <a:solidFill>
                  <a:srgbClr val="FFFFFF"/>
                </a:solidFill>
              </a:rPr>
              <a:t> all the host of Pharaoh that came into the sea after them; there remained not so much as one of them” (Ex. 14:28).</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6" name="exodus rose then and now02.jpeg"/>
          <p:cNvGrpSpPr/>
          <p:nvPr/>
        </p:nvGrpSpPr>
        <p:grpSpPr>
          <a:xfrm>
            <a:off x="2435504" y="459323"/>
            <a:ext cx="8611190" cy="4252232"/>
            <a:chOff x="0" y="0"/>
            <a:chExt cx="8611188" cy="4252231"/>
          </a:xfrm>
        </p:grpSpPr>
        <p:pic>
          <p:nvPicPr>
            <p:cNvPr id="655" name="exodus rose then and now02.jpeg" descr="exodus rose then and now02.jpeg"/>
            <p:cNvPicPr>
              <a:picLocks noChangeAspect="1"/>
            </p:cNvPicPr>
            <p:nvPr/>
          </p:nvPicPr>
          <p:blipFill>
            <a:blip r:embed="rId2"/>
            <a:srcRect l="8553" t="27154" r="25972" b="30466"/>
            <a:stretch>
              <a:fillRect/>
            </a:stretch>
          </p:blipFill>
          <p:spPr>
            <a:xfrm>
              <a:off x="76200" y="63500"/>
              <a:ext cx="8471489" cy="4112532"/>
            </a:xfrm>
            <a:prstGeom prst="rect">
              <a:avLst/>
            </a:prstGeom>
            <a:ln>
              <a:noFill/>
            </a:ln>
            <a:effectLst/>
          </p:spPr>
        </p:pic>
        <p:pic>
          <p:nvPicPr>
            <p:cNvPr id="654" name="exodus rose then and now02.jpeg" descr="exodus rose then and now02.jpeg"/>
            <p:cNvPicPr>
              <a:picLocks/>
            </p:cNvPicPr>
            <p:nvPr/>
          </p:nvPicPr>
          <p:blipFill>
            <a:blip r:embed="rId3"/>
            <a:stretch>
              <a:fillRect/>
            </a:stretch>
          </p:blipFill>
          <p:spPr>
            <a:xfrm>
              <a:off x="0" y="0"/>
              <a:ext cx="8611189" cy="4252232"/>
            </a:xfrm>
            <a:prstGeom prst="rect">
              <a:avLst/>
            </a:prstGeom>
            <a:effectLst/>
          </p:spPr>
        </p:pic>
      </p:grpSp>
      <p:sp>
        <p:nvSpPr>
          <p:cNvPr id="657" name="Most Bible maps show Israel crossing a lake north of the Red Sea. The following statement is typical today, even among “evangelicals.” “The sea then would have flowed north into the depressions known today as the Bitter Lakes. If a steady wind pushed the"/>
          <p:cNvSpPr txBox="1"/>
          <p:nvPr/>
        </p:nvSpPr>
        <p:spPr>
          <a:xfrm>
            <a:off x="766648" y="4851771"/>
            <a:ext cx="11471504" cy="41896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defTabSz="554990">
              <a:lnSpc>
                <a:spcPct val="110000"/>
              </a:lnSpc>
              <a:defRPr sz="3230" cap="none">
                <a:solidFill>
                  <a:srgbClr val="94E3FE"/>
                </a:solidFill>
              </a:defRPr>
            </a:pPr>
            <a:r>
              <a:t>Most Bible maps show Israel crossing a lake north of the Red Sea. The following statement is typical today, even among “evangelicals.” “The sea then would have flowed north into the depressions known today as the Bitter Lakes. If a steady wind pushed the shallow water north into the Bitter Lakes, it would have lowered the level of the water so that a land bridge would appear, which is not an uncommon phenomenon” (</a:t>
            </a:r>
            <a:r>
              <a:rPr i="1"/>
              <a:t>Halley’s Bible Handbook</a:t>
            </a:r>
            <a:r>
              <a:t>).</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1" name="exodus rose then and now02.jpeg"/>
          <p:cNvGrpSpPr/>
          <p:nvPr/>
        </p:nvGrpSpPr>
        <p:grpSpPr>
          <a:xfrm>
            <a:off x="1129376" y="666932"/>
            <a:ext cx="10746048" cy="6658963"/>
            <a:chOff x="0" y="0"/>
            <a:chExt cx="10746046" cy="6658962"/>
          </a:xfrm>
        </p:grpSpPr>
        <p:pic>
          <p:nvPicPr>
            <p:cNvPr id="660" name="exodus rose then and now02.jpeg" descr="exodus rose then and now02.jpeg"/>
            <p:cNvPicPr>
              <a:picLocks noChangeAspect="1"/>
            </p:cNvPicPr>
            <p:nvPr/>
          </p:nvPicPr>
          <p:blipFill>
            <a:blip r:embed="rId2"/>
            <a:srcRect l="12567" t="27572" r="34167" b="28775"/>
            <a:stretch>
              <a:fillRect/>
            </a:stretch>
          </p:blipFill>
          <p:spPr>
            <a:xfrm>
              <a:off x="76200" y="63500"/>
              <a:ext cx="10606347" cy="6519263"/>
            </a:xfrm>
            <a:prstGeom prst="rect">
              <a:avLst/>
            </a:prstGeom>
            <a:ln>
              <a:noFill/>
            </a:ln>
            <a:effectLst/>
          </p:spPr>
        </p:pic>
        <p:pic>
          <p:nvPicPr>
            <p:cNvPr id="659" name="exodus rose then and now02.jpeg" descr="exodus rose then and now02.jpeg"/>
            <p:cNvPicPr>
              <a:picLocks/>
            </p:cNvPicPr>
            <p:nvPr/>
          </p:nvPicPr>
          <p:blipFill>
            <a:blip r:embed="rId3"/>
            <a:stretch>
              <a:fillRect/>
            </a:stretch>
          </p:blipFill>
          <p:spPr>
            <a:xfrm>
              <a:off x="-1" y="0"/>
              <a:ext cx="10746048" cy="6658963"/>
            </a:xfrm>
            <a:prstGeom prst="rect">
              <a:avLst/>
            </a:prstGeom>
            <a:effectLst/>
          </p:spPr>
        </p:pic>
      </p:grpSp>
      <p:sp>
        <p:nvSpPr>
          <p:cNvPr id="662" name="Rose Then and Now Bible Atlas is an example. It depicts Israel crossing the Bitter Lakes."/>
          <p:cNvSpPr txBox="1"/>
          <p:nvPr/>
        </p:nvSpPr>
        <p:spPr>
          <a:xfrm>
            <a:off x="766648" y="7550567"/>
            <a:ext cx="11471504" cy="2608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rPr i="1"/>
              <a:t>Rose Then and Now Bible Atlas</a:t>
            </a:r>
            <a:r>
              <a:t> is an example. It depicts Israel crossing the Bitter Lakes.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 name="Some maps show Israel bypassing both the lakes and the sea."/>
          <p:cNvSpPr txBox="1"/>
          <p:nvPr/>
        </p:nvSpPr>
        <p:spPr>
          <a:xfrm>
            <a:off x="1636018" y="7354818"/>
            <a:ext cx="9732764" cy="2087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Some maps show Israel bypassing both the lakes and the sea.</a:t>
            </a:r>
          </a:p>
        </p:txBody>
      </p:sp>
      <p:pic>
        <p:nvPicPr>
          <p:cNvPr id="665" name="2111bd33f2dad1257b3f67c2fb6e857b.jpg" descr="2111bd33f2dad1257b3f67c2fb6e857b.jpg"/>
          <p:cNvPicPr>
            <a:picLocks noChangeAspect="1"/>
          </p:cNvPicPr>
          <p:nvPr/>
        </p:nvPicPr>
        <p:blipFill>
          <a:blip r:embed="rId2"/>
          <a:srcRect l="7026" t="11825" r="41951" b="49507"/>
          <a:stretch>
            <a:fillRect/>
          </a:stretch>
        </p:blipFill>
        <p:spPr>
          <a:xfrm>
            <a:off x="1529159" y="595888"/>
            <a:ext cx="9946384" cy="6440553"/>
          </a:xfrm>
          <a:prstGeom prst="rect">
            <a:avLst/>
          </a:prstGeom>
          <a:ln w="12700">
            <a:miter lim="400000"/>
          </a:ln>
        </p:spPr>
      </p:pic>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7" name="270598964f66733e452ce9e2bd1eea8e--the-exodus-red-sea.jpg" descr="270598964f66733e452ce9e2bd1eea8e--the-exodus-red-sea.jpg"/>
          <p:cNvPicPr>
            <a:picLocks noChangeAspect="1"/>
          </p:cNvPicPr>
          <p:nvPr/>
        </p:nvPicPr>
        <p:blipFill>
          <a:blip r:embed="rId2"/>
          <a:srcRect t="37812" r="39641" b="23454"/>
          <a:stretch>
            <a:fillRect/>
          </a:stretch>
        </p:blipFill>
        <p:spPr>
          <a:xfrm>
            <a:off x="1494829" y="834230"/>
            <a:ext cx="10015075" cy="6942015"/>
          </a:xfrm>
          <a:prstGeom prst="rect">
            <a:avLst/>
          </a:prstGeom>
          <a:ln w="12700">
            <a:miter lim="400000"/>
          </a:ln>
        </p:spPr>
      </p:pic>
      <p:sp>
        <p:nvSpPr>
          <p:cNvPr id="668" name="Another example"/>
          <p:cNvSpPr txBox="1"/>
          <p:nvPr/>
        </p:nvSpPr>
        <p:spPr>
          <a:xfrm>
            <a:off x="1636018" y="8066018"/>
            <a:ext cx="9732764" cy="2087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Another example</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0" name="IMG_0010.JPG" descr="IMG_0010.JPG"/>
          <p:cNvPicPr>
            <a:picLocks noChangeAspect="1"/>
          </p:cNvPicPr>
          <p:nvPr/>
        </p:nvPicPr>
        <p:blipFill>
          <a:blip r:embed="rId2"/>
          <a:srcRect t="1198" b="42762"/>
          <a:stretch>
            <a:fillRect/>
          </a:stretch>
        </p:blipFill>
        <p:spPr>
          <a:xfrm>
            <a:off x="1881584" y="968375"/>
            <a:ext cx="9241598" cy="6775313"/>
          </a:xfrm>
          <a:prstGeom prst="rect">
            <a:avLst/>
          </a:prstGeom>
          <a:ln w="12700">
            <a:miter lim="400000"/>
          </a:ln>
        </p:spPr>
      </p:pic>
      <p:sp>
        <p:nvSpPr>
          <p:cNvPr id="671" name="Another example"/>
          <p:cNvSpPr txBox="1"/>
          <p:nvPr/>
        </p:nvSpPr>
        <p:spPr>
          <a:xfrm>
            <a:off x="1636018" y="8066018"/>
            <a:ext cx="9732764" cy="2087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Another example</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 name="It is argued that “Red Sea” (Hebrew yom suph) means “sea of reeds” and refers to the Bitter Lakes as a place where papyrus reeds grew."/>
          <p:cNvSpPr txBox="1"/>
          <p:nvPr/>
        </p:nvSpPr>
        <p:spPr>
          <a:xfrm>
            <a:off x="980247" y="6047948"/>
            <a:ext cx="11044306" cy="252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It is argued that “Red Sea” (Hebrew </a:t>
            </a:r>
            <a:r>
              <a:rPr i="1"/>
              <a:t>yom suph</a:t>
            </a:r>
            <a:r>
              <a:t>) means “sea of reeds” and refers to the Bitter Lakes as a place where papyrus reeds grew.</a:t>
            </a:r>
          </a:p>
        </p:txBody>
      </p:sp>
      <p:grpSp>
        <p:nvGrpSpPr>
          <p:cNvPr id="676" name="exodus rose then and now02.jpeg"/>
          <p:cNvGrpSpPr/>
          <p:nvPr/>
        </p:nvGrpSpPr>
        <p:grpSpPr>
          <a:xfrm>
            <a:off x="1367134" y="612663"/>
            <a:ext cx="10270532" cy="5057770"/>
            <a:chOff x="0" y="0"/>
            <a:chExt cx="10270530" cy="5057768"/>
          </a:xfrm>
        </p:grpSpPr>
        <p:pic>
          <p:nvPicPr>
            <p:cNvPr id="675" name="exodus rose then and now02.jpeg" descr="exodus rose then and now02.jpeg"/>
            <p:cNvPicPr>
              <a:picLocks noChangeAspect="1"/>
            </p:cNvPicPr>
            <p:nvPr/>
          </p:nvPicPr>
          <p:blipFill>
            <a:blip r:embed="rId2"/>
            <a:srcRect l="8553" t="27154" r="25972" b="30466"/>
            <a:stretch>
              <a:fillRect/>
            </a:stretch>
          </p:blipFill>
          <p:spPr>
            <a:xfrm>
              <a:off x="76200" y="63500"/>
              <a:ext cx="10130831" cy="4918069"/>
            </a:xfrm>
            <a:prstGeom prst="rect">
              <a:avLst/>
            </a:prstGeom>
            <a:ln>
              <a:noFill/>
            </a:ln>
            <a:effectLst/>
          </p:spPr>
        </p:pic>
        <p:pic>
          <p:nvPicPr>
            <p:cNvPr id="674" name="exodus rose then and now02.jpeg" descr="exodus rose then and now02.jpeg"/>
            <p:cNvPicPr>
              <a:picLocks/>
            </p:cNvPicPr>
            <p:nvPr/>
          </p:nvPicPr>
          <p:blipFill>
            <a:blip r:embed="rId3"/>
            <a:stretch>
              <a:fillRect/>
            </a:stretch>
          </p:blipFill>
          <p:spPr>
            <a:xfrm>
              <a:off x="-1" y="-1"/>
              <a:ext cx="10270532" cy="5057770"/>
            </a:xfrm>
            <a:prstGeom prst="rect">
              <a:avLst/>
            </a:prstGeom>
            <a:effectLst/>
          </p:spPr>
        </p:pic>
      </p:gr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 name="But in the New Testament the Red Sea is called the Red Sea, not the Reed Sea (Ac. 7:36; Heb. 11:29). This is the Holy Spirit’s own Greek translation of the Hebrew."/>
          <p:cNvSpPr txBox="1"/>
          <p:nvPr/>
        </p:nvSpPr>
        <p:spPr>
          <a:xfrm>
            <a:off x="633441" y="7239041"/>
            <a:ext cx="11737918" cy="27188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But in the New Testament the Red Sea is called the Red Sea, not the Reed Sea (Ac. 7:36; Heb. 11:29). This is the Holy Spirit’s own Greek translation of the Hebrew. </a:t>
            </a:r>
          </a:p>
        </p:txBody>
      </p:sp>
      <p:pic>
        <p:nvPicPr>
          <p:cNvPr id="679" name="08 Israels Exodus and Wanderings.jpeg" descr="08 Israels Exodus and Wanderings.jpeg"/>
          <p:cNvPicPr>
            <a:picLocks noChangeAspect="1"/>
          </p:cNvPicPr>
          <p:nvPr/>
        </p:nvPicPr>
        <p:blipFill>
          <a:blip r:embed="rId2"/>
          <a:srcRect l="31168" t="49485" r="11766" b="114"/>
          <a:stretch>
            <a:fillRect/>
          </a:stretch>
        </p:blipFill>
        <p:spPr>
          <a:xfrm>
            <a:off x="1600200" y="511693"/>
            <a:ext cx="9804434" cy="6494445"/>
          </a:xfrm>
          <a:prstGeom prst="rect">
            <a:avLst/>
          </a:prstGeom>
          <a:ln w="12700">
            <a:miter lim="400000"/>
          </a:ln>
        </p:spPr>
      </p:pic>
      <p:sp>
        <p:nvSpPr>
          <p:cNvPr id="680" name="red sea"/>
          <p:cNvSpPr txBox="1"/>
          <p:nvPr/>
        </p:nvSpPr>
        <p:spPr>
          <a:xfrm rot="17086029">
            <a:off x="7961538" y="4647251"/>
            <a:ext cx="1582143"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FFFFFF"/>
                </a:solidFill>
              </a:defRPr>
            </a:lvl1pPr>
          </a:lstStyle>
          <a:p>
            <a:r>
              <a:t>red sea</a:t>
            </a:r>
          </a:p>
        </p:txBody>
      </p:sp>
      <p:sp>
        <p:nvSpPr>
          <p:cNvPr id="681" name="red sea"/>
          <p:cNvSpPr txBox="1"/>
          <p:nvPr/>
        </p:nvSpPr>
        <p:spPr>
          <a:xfrm rot="3648065">
            <a:off x="3458897" y="3148478"/>
            <a:ext cx="2247823"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FFFFFF"/>
                </a:solidFill>
              </a:defRPr>
            </a:lvl1pPr>
          </a:lstStyle>
          <a:p>
            <a:r>
              <a:t>red sea</a:t>
            </a:r>
          </a:p>
        </p:txBody>
      </p:sp>
      <p:sp>
        <p:nvSpPr>
          <p:cNvPr id="682" name="red sea"/>
          <p:cNvSpPr txBox="1"/>
          <p:nvPr/>
        </p:nvSpPr>
        <p:spPr>
          <a:xfrm rot="68670">
            <a:off x="7963996" y="6235395"/>
            <a:ext cx="2247823"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FFFFFF"/>
                </a:solidFill>
              </a:defRPr>
            </a:lvl1pPr>
          </a:lstStyle>
          <a:p>
            <a:r>
              <a:t>red sea</a:t>
            </a:r>
          </a:p>
        </p:txBody>
      </p:sp>
      <p:sp>
        <p:nvSpPr>
          <p:cNvPr id="683" name="© Knowing the Bible"/>
          <p:cNvSpPr txBox="1"/>
          <p:nvPr/>
        </p:nvSpPr>
        <p:spPr>
          <a:xfrm>
            <a:off x="1116012" y="6464385"/>
            <a:ext cx="4140598"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 name="In ancient times the name Red Sea was given to the entire Arabian Sea, including the Red Sea and its arms (Kenneth Kitchen, On the Reliability of the Old Testament)."/>
          <p:cNvSpPr txBox="1"/>
          <p:nvPr/>
        </p:nvSpPr>
        <p:spPr>
          <a:xfrm>
            <a:off x="1680235" y="6871299"/>
            <a:ext cx="9644330" cy="23023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94E3FE"/>
                </a:solidFill>
              </a:defRPr>
            </a:pPr>
            <a:r>
              <a:t>In ancient times the name Red Sea was given to the entire Arabian Sea, including the Red Sea and its arms (Kenneth Kitchen, </a:t>
            </a:r>
            <a:r>
              <a:rPr i="1"/>
              <a:t>On the Reliability of the Old Testament</a:t>
            </a:r>
            <a:r>
              <a:t>). </a:t>
            </a:r>
          </a:p>
        </p:txBody>
      </p:sp>
      <p:pic>
        <p:nvPicPr>
          <p:cNvPr id="686" name="08 Israels Exodus and Wanderings.jpeg" descr="08 Israels Exodus and Wanderings.jpeg"/>
          <p:cNvPicPr>
            <a:picLocks noChangeAspect="1"/>
          </p:cNvPicPr>
          <p:nvPr/>
        </p:nvPicPr>
        <p:blipFill>
          <a:blip r:embed="rId2"/>
          <a:srcRect l="31168" t="51190" r="11766" b="114"/>
          <a:stretch>
            <a:fillRect/>
          </a:stretch>
        </p:blipFill>
        <p:spPr>
          <a:xfrm>
            <a:off x="1600200" y="467909"/>
            <a:ext cx="9804434" cy="6274781"/>
          </a:xfrm>
          <a:prstGeom prst="rect">
            <a:avLst/>
          </a:prstGeom>
          <a:ln w="12700">
            <a:miter lim="400000"/>
          </a:ln>
        </p:spPr>
      </p:pic>
      <p:sp>
        <p:nvSpPr>
          <p:cNvPr id="687" name="red sea"/>
          <p:cNvSpPr txBox="1"/>
          <p:nvPr/>
        </p:nvSpPr>
        <p:spPr>
          <a:xfrm rot="17086029">
            <a:off x="7961538" y="4383802"/>
            <a:ext cx="1582143"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FFFFFF"/>
                </a:solidFill>
              </a:defRPr>
            </a:lvl1pPr>
          </a:lstStyle>
          <a:p>
            <a:r>
              <a:t>red sea</a:t>
            </a:r>
          </a:p>
        </p:txBody>
      </p:sp>
      <p:sp>
        <p:nvSpPr>
          <p:cNvPr id="688" name="red sea"/>
          <p:cNvSpPr txBox="1"/>
          <p:nvPr/>
        </p:nvSpPr>
        <p:spPr>
          <a:xfrm rot="68670">
            <a:off x="7963996" y="5971946"/>
            <a:ext cx="2247823"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FFFFFF"/>
                </a:solidFill>
              </a:defRPr>
            </a:lvl1pPr>
          </a:lstStyle>
          <a:p>
            <a:r>
              <a:t>red sea</a:t>
            </a:r>
          </a:p>
        </p:txBody>
      </p:sp>
      <p:sp>
        <p:nvSpPr>
          <p:cNvPr id="689" name="red sea"/>
          <p:cNvSpPr txBox="1"/>
          <p:nvPr/>
        </p:nvSpPr>
        <p:spPr>
          <a:xfrm rot="3648065">
            <a:off x="3458897" y="3148478"/>
            <a:ext cx="2247823" cy="4844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FFFFFF"/>
                </a:solidFill>
              </a:defRPr>
            </a:lvl1pPr>
          </a:lstStyle>
          <a:p>
            <a:r>
              <a:t>red sea</a:t>
            </a:r>
          </a:p>
        </p:txBody>
      </p:sp>
      <p:sp>
        <p:nvSpPr>
          <p:cNvPr id="690" name="© Knowing the Bible"/>
          <p:cNvSpPr txBox="1"/>
          <p:nvPr/>
        </p:nvSpPr>
        <p:spPr>
          <a:xfrm>
            <a:off x="1048279" y="6227319"/>
            <a:ext cx="4140597"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 name="The bottom line is that the Bible says Israel crossed the Red Sea. And the description is not that of a marsh or a lake. Even in ancient times the Bitter Lakes were not deep; they were more like marshy salt flats. But the water that Israel crossed is des"/>
          <p:cNvSpPr txBox="1"/>
          <p:nvPr/>
        </p:nvSpPr>
        <p:spPr>
          <a:xfrm>
            <a:off x="670631" y="5863418"/>
            <a:ext cx="11663538" cy="33424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bottom line is that the Bible says Israel crossed the Red Sea. And the description is not that of a marsh or a lake. Even in ancient times the Bitter Lakes were not deep; they were more like marshy salt flats. But the water that Israel crossed is described as deep. </a:t>
            </a:r>
          </a:p>
        </p:txBody>
      </p:sp>
      <p:grpSp>
        <p:nvGrpSpPr>
          <p:cNvPr id="695" name="Exodus 1024.jpg"/>
          <p:cNvGrpSpPr/>
          <p:nvPr/>
        </p:nvGrpSpPr>
        <p:grpSpPr>
          <a:xfrm>
            <a:off x="1445178" y="560870"/>
            <a:ext cx="10114445" cy="5075403"/>
            <a:chOff x="0" y="0"/>
            <a:chExt cx="10114443" cy="5075401"/>
          </a:xfrm>
        </p:grpSpPr>
        <p:pic>
          <p:nvPicPr>
            <p:cNvPr id="694" name="Exodus 1024.jpg" descr="Exodus 1024.jpg"/>
            <p:cNvPicPr>
              <a:picLocks noChangeAspect="1"/>
            </p:cNvPicPr>
            <p:nvPr/>
          </p:nvPicPr>
          <p:blipFill>
            <a:blip r:embed="rId2"/>
            <a:srcRect l="12367" t="13278" r="18790" b="41302"/>
            <a:stretch>
              <a:fillRect/>
            </a:stretch>
          </p:blipFill>
          <p:spPr>
            <a:xfrm>
              <a:off x="76200" y="63500"/>
              <a:ext cx="9974744" cy="4935703"/>
            </a:xfrm>
            <a:prstGeom prst="rect">
              <a:avLst/>
            </a:prstGeom>
            <a:ln>
              <a:noFill/>
            </a:ln>
            <a:effectLst/>
          </p:spPr>
        </p:pic>
        <p:pic>
          <p:nvPicPr>
            <p:cNvPr id="693" name="Exodus 1024.jpg" descr="Exodus 1024.jpg"/>
            <p:cNvPicPr>
              <a:picLocks/>
            </p:cNvPicPr>
            <p:nvPr/>
          </p:nvPicPr>
          <p:blipFill>
            <a:blip r:embed="rId3"/>
            <a:stretch>
              <a:fillRect/>
            </a:stretch>
          </p:blipFill>
          <p:spPr>
            <a:xfrm>
              <a:off x="0" y="0"/>
              <a:ext cx="10114444" cy="5075402"/>
            </a:xfrm>
            <a:prstGeom prst="rect">
              <a:avLst/>
            </a:prstGeom>
            <a:effectLst/>
          </p:spPr>
        </p:pic>
      </p:gr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 name="The prophets used the crossing as a preeminent example of God’s mighty power. It was an almighty, supernatural event."/>
          <p:cNvSpPr txBox="1"/>
          <p:nvPr/>
        </p:nvSpPr>
        <p:spPr>
          <a:xfrm>
            <a:off x="721425" y="5684648"/>
            <a:ext cx="11561950" cy="20126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prophets used the crossing as a preeminent example of God’s mighty power. It was an almighty, supernatural event.</a:t>
            </a:r>
          </a:p>
        </p:txBody>
      </p:sp>
      <p:grpSp>
        <p:nvGrpSpPr>
          <p:cNvPr id="700" name="Moses at parting of the red sea goodsalt.jpg"/>
          <p:cNvGrpSpPr/>
          <p:nvPr/>
        </p:nvGrpSpPr>
        <p:grpSpPr>
          <a:xfrm>
            <a:off x="652974" y="467948"/>
            <a:ext cx="11698852" cy="4955986"/>
            <a:chOff x="0" y="0"/>
            <a:chExt cx="11698851" cy="4955985"/>
          </a:xfrm>
        </p:grpSpPr>
        <p:pic>
          <p:nvPicPr>
            <p:cNvPr id="699" name="Moses at parting of the red sea goodsalt.jpg" descr="Moses at parting of the red sea goodsalt.jpg"/>
            <p:cNvPicPr>
              <a:picLocks noChangeAspect="1"/>
            </p:cNvPicPr>
            <p:nvPr/>
          </p:nvPicPr>
          <p:blipFill>
            <a:blip r:embed="rId2"/>
            <a:srcRect t="32747" b="32747"/>
            <a:stretch>
              <a:fillRect/>
            </a:stretch>
          </p:blipFill>
          <p:spPr>
            <a:xfrm>
              <a:off x="76200" y="63500"/>
              <a:ext cx="11559152" cy="4816286"/>
            </a:xfrm>
            <a:prstGeom prst="rect">
              <a:avLst/>
            </a:prstGeom>
            <a:ln>
              <a:noFill/>
            </a:ln>
            <a:effectLst/>
          </p:spPr>
        </p:pic>
        <p:pic>
          <p:nvPicPr>
            <p:cNvPr id="698" name="Moses at parting of the red sea goodsalt.jpg" descr="Moses at parting of the red sea goodsalt.jpg"/>
            <p:cNvPicPr>
              <a:picLocks/>
            </p:cNvPicPr>
            <p:nvPr/>
          </p:nvPicPr>
          <p:blipFill>
            <a:blip r:embed="rId3"/>
            <a:stretch>
              <a:fillRect/>
            </a:stretch>
          </p:blipFill>
          <p:spPr>
            <a:xfrm>
              <a:off x="-1" y="-1"/>
              <a:ext cx="11698852" cy="4955987"/>
            </a:xfrm>
            <a:prstGeom prst="rect">
              <a:avLst/>
            </a:prstGeom>
            <a:effectLst/>
          </p:spPr>
        </p:pic>
      </p:gr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4" name="Moses at parting of the red sea goodsalt.jpg"/>
          <p:cNvGrpSpPr/>
          <p:nvPr/>
        </p:nvGrpSpPr>
        <p:grpSpPr>
          <a:xfrm>
            <a:off x="652974" y="467948"/>
            <a:ext cx="11698852" cy="4955986"/>
            <a:chOff x="0" y="0"/>
            <a:chExt cx="11698851" cy="4955985"/>
          </a:xfrm>
        </p:grpSpPr>
        <p:pic>
          <p:nvPicPr>
            <p:cNvPr id="703" name="Moses at parting of the red sea goodsalt.jpg" descr="Moses at parting of the red sea goodsalt.jpg"/>
            <p:cNvPicPr>
              <a:picLocks noChangeAspect="1"/>
            </p:cNvPicPr>
            <p:nvPr/>
          </p:nvPicPr>
          <p:blipFill>
            <a:blip r:embed="rId2"/>
            <a:srcRect t="32747" b="32747"/>
            <a:stretch>
              <a:fillRect/>
            </a:stretch>
          </p:blipFill>
          <p:spPr>
            <a:xfrm>
              <a:off x="76200" y="63500"/>
              <a:ext cx="11559152" cy="4816286"/>
            </a:xfrm>
            <a:prstGeom prst="rect">
              <a:avLst/>
            </a:prstGeom>
            <a:ln>
              <a:noFill/>
            </a:ln>
            <a:effectLst/>
          </p:spPr>
        </p:pic>
        <p:pic>
          <p:nvPicPr>
            <p:cNvPr id="702" name="Moses at parting of the red sea goodsalt.jpg" descr="Moses at parting of the red sea goodsalt.jpg"/>
            <p:cNvPicPr>
              <a:picLocks/>
            </p:cNvPicPr>
            <p:nvPr/>
          </p:nvPicPr>
          <p:blipFill>
            <a:blip r:embed="rId3"/>
            <a:stretch>
              <a:fillRect/>
            </a:stretch>
          </p:blipFill>
          <p:spPr>
            <a:xfrm>
              <a:off x="-1" y="-1"/>
              <a:ext cx="11698852" cy="4955987"/>
            </a:xfrm>
            <a:prstGeom prst="rect">
              <a:avLst/>
            </a:prstGeom>
            <a:effectLst/>
          </p:spPr>
        </p:pic>
      </p:grpSp>
      <p:sp>
        <p:nvSpPr>
          <p:cNvPr id="705" name="“Pharaoh's chariots and his host hath he cast into the sea: his chosen captains also are drowned in the Red sea. THE DEPTHS have covered them: they sank into the bottom as a stone … they sank as lead IN THE MIGHTY WATERS” (Ex. 15:4-5)."/>
          <p:cNvSpPr txBox="1"/>
          <p:nvPr/>
        </p:nvSpPr>
        <p:spPr>
          <a:xfrm>
            <a:off x="739574" y="5651722"/>
            <a:ext cx="11525652" cy="31732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“Pharaoh's chariots and his host hath he cast into the sea: his chosen captains also are drowned in the Red sea. THE DEPTHS have covered them: they sank into the bottom as a stone … they sank as lead IN THE MIGHTY WATERS” (Ex. 15:4-5).</a:t>
            </a:r>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 name="“And thou didst divide the sea before them, so that they went through the midst of the sea on the dry land; and their persecutors thou threwest INTO THE DEEPS, as a stone into THE MIGHTY WATERS” (Ne. 9:11)."/>
          <p:cNvSpPr txBox="1"/>
          <p:nvPr/>
        </p:nvSpPr>
        <p:spPr>
          <a:xfrm>
            <a:off x="739574" y="5651722"/>
            <a:ext cx="11525652" cy="31732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“And thou didst divide the sea before them, so that they went through the midst of the sea on the dry land; and their persecutors thou threwest INTO THE DEEPS, as a stone into THE MIGHTY WATERS” (Ne. 9:11).</a:t>
            </a:r>
          </a:p>
        </p:txBody>
      </p:sp>
      <p:grpSp>
        <p:nvGrpSpPr>
          <p:cNvPr id="710" name="Moses at parting of the red sea goodsalt.jpg"/>
          <p:cNvGrpSpPr/>
          <p:nvPr/>
        </p:nvGrpSpPr>
        <p:grpSpPr>
          <a:xfrm>
            <a:off x="652974" y="467948"/>
            <a:ext cx="11698852" cy="4955986"/>
            <a:chOff x="0" y="0"/>
            <a:chExt cx="11698851" cy="4955985"/>
          </a:xfrm>
        </p:grpSpPr>
        <p:pic>
          <p:nvPicPr>
            <p:cNvPr id="709" name="Moses at parting of the red sea goodsalt.jpg" descr="Moses at parting of the red sea goodsalt.jpg"/>
            <p:cNvPicPr>
              <a:picLocks noChangeAspect="1"/>
            </p:cNvPicPr>
            <p:nvPr/>
          </p:nvPicPr>
          <p:blipFill>
            <a:blip r:embed="rId2"/>
            <a:srcRect t="32747" b="32747"/>
            <a:stretch>
              <a:fillRect/>
            </a:stretch>
          </p:blipFill>
          <p:spPr>
            <a:xfrm>
              <a:off x="76200" y="63500"/>
              <a:ext cx="11559152" cy="4816286"/>
            </a:xfrm>
            <a:prstGeom prst="rect">
              <a:avLst/>
            </a:prstGeom>
            <a:ln>
              <a:noFill/>
            </a:ln>
            <a:effectLst/>
          </p:spPr>
        </p:pic>
        <p:pic>
          <p:nvPicPr>
            <p:cNvPr id="708" name="Moses at parting of the red sea goodsalt.jpg" descr="Moses at parting of the red sea goodsalt.jpg"/>
            <p:cNvPicPr>
              <a:picLocks/>
            </p:cNvPicPr>
            <p:nvPr/>
          </p:nvPicPr>
          <p:blipFill>
            <a:blip r:embed="rId3"/>
            <a:stretch>
              <a:fillRect/>
            </a:stretch>
          </p:blipFill>
          <p:spPr>
            <a:xfrm>
              <a:off x="-1" y="-1"/>
              <a:ext cx="11698852" cy="4955987"/>
            </a:xfrm>
            <a:prstGeom prst="rect">
              <a:avLst/>
            </a:prstGeom>
            <a:effectLst/>
          </p:spPr>
        </p:pic>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6" name="10-Exodus and Joshua.jpeg"/>
          <p:cNvGrpSpPr/>
          <p:nvPr/>
        </p:nvGrpSpPr>
        <p:grpSpPr>
          <a:xfrm>
            <a:off x="5744325" y="930808"/>
            <a:ext cx="6387499" cy="7549599"/>
            <a:chOff x="0" y="0"/>
            <a:chExt cx="6387497" cy="7549598"/>
          </a:xfrm>
        </p:grpSpPr>
        <p:pic>
          <p:nvPicPr>
            <p:cNvPr id="355" name="10-Exodus and Joshua.jpeg" descr="10-Exodus and Joshua.jpeg"/>
            <p:cNvPicPr>
              <a:picLocks noChangeAspect="1"/>
            </p:cNvPicPr>
            <p:nvPr/>
          </p:nvPicPr>
          <p:blipFill>
            <a:blip r:embed="rId2"/>
            <a:srcRect l="25632" t="7966" r="25632" b="2951"/>
            <a:stretch>
              <a:fillRect/>
            </a:stretch>
          </p:blipFill>
          <p:spPr>
            <a:xfrm>
              <a:off x="76200" y="63500"/>
              <a:ext cx="6247799" cy="7409899"/>
            </a:xfrm>
            <a:prstGeom prst="rect">
              <a:avLst/>
            </a:prstGeom>
            <a:ln>
              <a:noFill/>
            </a:ln>
            <a:effectLst/>
          </p:spPr>
        </p:pic>
        <p:pic>
          <p:nvPicPr>
            <p:cNvPr id="354" name="10-Exodus and Joshua.jpeg" descr="10-Exodus and Joshua.jpeg"/>
            <p:cNvPicPr>
              <a:picLocks/>
            </p:cNvPicPr>
            <p:nvPr/>
          </p:nvPicPr>
          <p:blipFill>
            <a:blip r:embed="rId3"/>
            <a:stretch>
              <a:fillRect/>
            </a:stretch>
          </p:blipFill>
          <p:spPr>
            <a:xfrm>
              <a:off x="0" y="0"/>
              <a:ext cx="6387498" cy="7549599"/>
            </a:xfrm>
            <a:prstGeom prst="rect">
              <a:avLst/>
            </a:prstGeom>
            <a:effectLst/>
          </p:spPr>
        </p:pic>
      </p:grpSp>
      <p:sp>
        <p:nvSpPr>
          <p:cNvPr id="357" name="The Exodus"/>
          <p:cNvSpPr txBox="1"/>
          <p:nvPr/>
        </p:nvSpPr>
        <p:spPr>
          <a:xfrm>
            <a:off x="1281459" y="-73118"/>
            <a:ext cx="4375350" cy="39511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The Exodus</a:t>
            </a: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4" name="Moses at parting of the red sea goodsalt.jpg"/>
          <p:cNvGrpSpPr/>
          <p:nvPr/>
        </p:nvGrpSpPr>
        <p:grpSpPr>
          <a:xfrm>
            <a:off x="652974" y="467948"/>
            <a:ext cx="11698852" cy="4955986"/>
            <a:chOff x="0" y="0"/>
            <a:chExt cx="11698851" cy="4955985"/>
          </a:xfrm>
        </p:grpSpPr>
        <p:pic>
          <p:nvPicPr>
            <p:cNvPr id="713" name="Moses at parting of the red sea goodsalt.jpg" descr="Moses at parting of the red sea goodsalt.jpg"/>
            <p:cNvPicPr>
              <a:picLocks noChangeAspect="1"/>
            </p:cNvPicPr>
            <p:nvPr/>
          </p:nvPicPr>
          <p:blipFill>
            <a:blip r:embed="rId2"/>
            <a:srcRect t="32747" b="32747"/>
            <a:stretch>
              <a:fillRect/>
            </a:stretch>
          </p:blipFill>
          <p:spPr>
            <a:xfrm>
              <a:off x="76200" y="63500"/>
              <a:ext cx="11559152" cy="4816286"/>
            </a:xfrm>
            <a:prstGeom prst="rect">
              <a:avLst/>
            </a:prstGeom>
            <a:ln>
              <a:noFill/>
            </a:ln>
            <a:effectLst/>
          </p:spPr>
        </p:pic>
        <p:pic>
          <p:nvPicPr>
            <p:cNvPr id="712" name="Moses at parting of the red sea goodsalt.jpg" descr="Moses at parting of the red sea goodsalt.jpg"/>
            <p:cNvPicPr>
              <a:picLocks/>
            </p:cNvPicPr>
            <p:nvPr/>
          </p:nvPicPr>
          <p:blipFill>
            <a:blip r:embed="rId3"/>
            <a:stretch>
              <a:fillRect/>
            </a:stretch>
          </p:blipFill>
          <p:spPr>
            <a:xfrm>
              <a:off x="-1" y="-1"/>
              <a:ext cx="11698852" cy="4955987"/>
            </a:xfrm>
            <a:prstGeom prst="rect">
              <a:avLst/>
            </a:prstGeom>
            <a:effectLst/>
          </p:spPr>
        </p:pic>
      </p:grpSp>
      <p:sp>
        <p:nvSpPr>
          <p:cNvPr id="715" name="“He divided the sea, and caused them to pass through; and he made the waters to STAND AS A HEAP” (Ps. 78:13)."/>
          <p:cNvSpPr txBox="1"/>
          <p:nvPr/>
        </p:nvSpPr>
        <p:spPr>
          <a:xfrm>
            <a:off x="1469115" y="5702545"/>
            <a:ext cx="10066570" cy="3595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“He divided the sea, and caused them to pass through; and he made the waters to STAND AS A HEAP” (Ps. 78:13).</a:t>
            </a:r>
          </a:p>
        </p:txBody>
      </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 name="“Art thou not it which hath dried the sea, THE WATERS OF THE GREAT DEEP; that hath made THE DEPTHS OF THE SEA a way for the ransomed to pass over?” (Isa. 51:10)."/>
          <p:cNvSpPr txBox="1"/>
          <p:nvPr/>
        </p:nvSpPr>
        <p:spPr>
          <a:xfrm>
            <a:off x="1049730" y="5633848"/>
            <a:ext cx="10905340" cy="29667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rPr>
                <a:solidFill>
                  <a:srgbClr val="FFFFFF"/>
                </a:solidFill>
              </a:rPr>
              <a:t>“</a:t>
            </a:r>
            <a:r>
              <a:rPr i="1">
                <a:solidFill>
                  <a:srgbClr val="FFFFFF"/>
                </a:solidFill>
              </a:rPr>
              <a:t>Art</a:t>
            </a:r>
            <a:r>
              <a:rPr>
                <a:solidFill>
                  <a:srgbClr val="FFFFFF"/>
                </a:solidFill>
              </a:rPr>
              <a:t> thou not it which hath dried the sea, THE WATERS OF THE GREAT DEEP; that hath made THE DEPTHS OF THE SEA a way for the ransomed to pass over?” (Isa. 51:10).</a:t>
            </a:r>
          </a:p>
        </p:txBody>
      </p:sp>
      <p:grpSp>
        <p:nvGrpSpPr>
          <p:cNvPr id="720" name="Moses at parting of the red sea goodsalt.jpg"/>
          <p:cNvGrpSpPr/>
          <p:nvPr/>
        </p:nvGrpSpPr>
        <p:grpSpPr>
          <a:xfrm>
            <a:off x="652974" y="467948"/>
            <a:ext cx="11698852" cy="4955986"/>
            <a:chOff x="0" y="0"/>
            <a:chExt cx="11698851" cy="4955985"/>
          </a:xfrm>
        </p:grpSpPr>
        <p:pic>
          <p:nvPicPr>
            <p:cNvPr id="719" name="Moses at parting of the red sea goodsalt.jpg" descr="Moses at parting of the red sea goodsalt.jpg"/>
            <p:cNvPicPr>
              <a:picLocks noChangeAspect="1"/>
            </p:cNvPicPr>
            <p:nvPr/>
          </p:nvPicPr>
          <p:blipFill>
            <a:blip r:embed="rId2"/>
            <a:srcRect t="32747" b="32747"/>
            <a:stretch>
              <a:fillRect/>
            </a:stretch>
          </p:blipFill>
          <p:spPr>
            <a:xfrm>
              <a:off x="76200" y="63500"/>
              <a:ext cx="11559152" cy="4816286"/>
            </a:xfrm>
            <a:prstGeom prst="rect">
              <a:avLst/>
            </a:prstGeom>
            <a:ln>
              <a:noFill/>
            </a:ln>
            <a:effectLst/>
          </p:spPr>
        </p:pic>
        <p:pic>
          <p:nvPicPr>
            <p:cNvPr id="718" name="Moses at parting of the red sea goodsalt.jpg" descr="Moses at parting of the red sea goodsalt.jpg"/>
            <p:cNvPicPr>
              <a:picLocks/>
            </p:cNvPicPr>
            <p:nvPr/>
          </p:nvPicPr>
          <p:blipFill>
            <a:blip r:embed="rId3"/>
            <a:stretch>
              <a:fillRect/>
            </a:stretch>
          </p:blipFill>
          <p:spPr>
            <a:xfrm>
              <a:off x="-1" y="-1"/>
              <a:ext cx="11698852" cy="4955987"/>
            </a:xfrm>
            <a:prstGeom prst="rect">
              <a:avLst/>
            </a:prstGeom>
            <a:effectLst/>
          </p:spPr>
        </p:pic>
      </p:grpSp>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4" name="Moses at parting of the red sea goodsalt.jpg"/>
          <p:cNvGrpSpPr/>
          <p:nvPr/>
        </p:nvGrpSpPr>
        <p:grpSpPr>
          <a:xfrm>
            <a:off x="652974" y="467948"/>
            <a:ext cx="11698852" cy="4955986"/>
            <a:chOff x="0" y="0"/>
            <a:chExt cx="11698851" cy="4955985"/>
          </a:xfrm>
        </p:grpSpPr>
        <p:pic>
          <p:nvPicPr>
            <p:cNvPr id="723" name="Moses at parting of the red sea goodsalt.jpg" descr="Moses at parting of the red sea goodsalt.jpg"/>
            <p:cNvPicPr>
              <a:picLocks noChangeAspect="1"/>
            </p:cNvPicPr>
            <p:nvPr/>
          </p:nvPicPr>
          <p:blipFill>
            <a:blip r:embed="rId2"/>
            <a:srcRect t="32747" b="32747"/>
            <a:stretch>
              <a:fillRect/>
            </a:stretch>
          </p:blipFill>
          <p:spPr>
            <a:xfrm>
              <a:off x="76200" y="63500"/>
              <a:ext cx="11559152" cy="4816286"/>
            </a:xfrm>
            <a:prstGeom prst="rect">
              <a:avLst/>
            </a:prstGeom>
            <a:ln>
              <a:noFill/>
            </a:ln>
            <a:effectLst/>
          </p:spPr>
        </p:pic>
        <p:pic>
          <p:nvPicPr>
            <p:cNvPr id="722" name="Moses at parting of the red sea goodsalt.jpg" descr="Moses at parting of the red sea goodsalt.jpg"/>
            <p:cNvPicPr>
              <a:picLocks/>
            </p:cNvPicPr>
            <p:nvPr/>
          </p:nvPicPr>
          <p:blipFill>
            <a:blip r:embed="rId3"/>
            <a:stretch>
              <a:fillRect/>
            </a:stretch>
          </p:blipFill>
          <p:spPr>
            <a:xfrm>
              <a:off x="-1" y="-1"/>
              <a:ext cx="11698852" cy="4955987"/>
            </a:xfrm>
            <a:prstGeom prst="rect">
              <a:avLst/>
            </a:prstGeom>
            <a:effectLst/>
          </p:spPr>
        </p:pic>
      </p:grpSp>
      <p:sp>
        <p:nvSpPr>
          <p:cNvPr id="725" name="“Thou didst walk through the sea with thine horses, through THE HEAP OF GREAT WATERS” (Hab. 3:15)."/>
          <p:cNvSpPr txBox="1"/>
          <p:nvPr/>
        </p:nvSpPr>
        <p:spPr>
          <a:xfrm>
            <a:off x="980247" y="5713059"/>
            <a:ext cx="11044306" cy="3595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FFFFFF"/>
                </a:solidFill>
              </a:defRPr>
            </a:pPr>
            <a:r>
              <a:t>“Thou didst walk through the sea with thine horses, </a:t>
            </a:r>
            <a:r>
              <a:rPr i="1"/>
              <a:t>through</a:t>
            </a:r>
            <a:r>
              <a:t> THE HEAP OF GREAT WATERS” (Hab. 3:15).</a:t>
            </a:r>
          </a:p>
        </p:txBody>
      </p:sp>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 name="Exodus 1024.jpg" descr="Exodus 1024.jpg"/>
          <p:cNvPicPr>
            <a:picLocks noChangeAspect="1"/>
          </p:cNvPicPr>
          <p:nvPr/>
        </p:nvPicPr>
        <p:blipFill>
          <a:blip r:embed="rId2"/>
          <a:srcRect t="24420" r="24042" b="6433"/>
          <a:stretch>
            <a:fillRect/>
          </a:stretch>
        </p:blipFill>
        <p:spPr>
          <a:xfrm>
            <a:off x="1313457" y="672453"/>
            <a:ext cx="10377914" cy="7085444"/>
          </a:xfrm>
          <a:prstGeom prst="rect">
            <a:avLst/>
          </a:prstGeom>
          <a:ln w="12700">
            <a:miter lim="400000"/>
          </a:ln>
        </p:spPr>
      </p:pic>
      <p:sp>
        <p:nvSpPr>
          <p:cNvPr id="728" name="Israel crossed the western arm of the Red Sea, which is the Gulf of Suez today."/>
          <p:cNvSpPr txBox="1"/>
          <p:nvPr/>
        </p:nvSpPr>
        <p:spPr>
          <a:xfrm>
            <a:off x="1067554" y="7958975"/>
            <a:ext cx="10869692"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Israel crossed the western arm of the Red Sea, which is the Gulf of Suez today.</a:t>
            </a:r>
          </a:p>
        </p:txBody>
      </p:sp>
      <p:sp>
        <p:nvSpPr>
          <p:cNvPr id="729" name="Line"/>
          <p:cNvSpPr/>
          <p:nvPr/>
        </p:nvSpPr>
        <p:spPr>
          <a:xfrm flipV="1">
            <a:off x="4207805" y="2897397"/>
            <a:ext cx="1651316" cy="610958"/>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1" name="A popular alternative view today is that Israel first crossed the entire Sinai Peninsula and then crossed the eastern arm of the Red Sea (Gulf of Aqaba) into Midian."/>
          <p:cNvSpPr txBox="1"/>
          <p:nvPr/>
        </p:nvSpPr>
        <p:spPr>
          <a:xfrm>
            <a:off x="1218642" y="7158581"/>
            <a:ext cx="10567516" cy="21953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78358">
              <a:lnSpc>
                <a:spcPct val="110000"/>
              </a:lnSpc>
              <a:defRPr sz="3366" cap="none">
                <a:solidFill>
                  <a:srgbClr val="94E3FE"/>
                </a:solidFill>
              </a:defRPr>
            </a:lvl1pPr>
          </a:lstStyle>
          <a:p>
            <a:r>
              <a:t>A popular alternative view today is that Israel first crossed the entire Sinai Peninsula and then crossed the eastern arm of the Red Sea (Gulf of Aqaba) into Midian.</a:t>
            </a:r>
          </a:p>
        </p:txBody>
      </p:sp>
      <p:pic>
        <p:nvPicPr>
          <p:cNvPr id="732" name="Sinai-Sat-text-9.jpg" descr="Sinai-Sat-text-9.jpg"/>
          <p:cNvPicPr>
            <a:picLocks noChangeAspect="1"/>
          </p:cNvPicPr>
          <p:nvPr/>
        </p:nvPicPr>
        <p:blipFill>
          <a:blip r:embed="rId2"/>
          <a:srcRect t="14695"/>
          <a:stretch>
            <a:fillRect/>
          </a:stretch>
        </p:blipFill>
        <p:spPr>
          <a:xfrm>
            <a:off x="1460500" y="587480"/>
            <a:ext cx="10083891" cy="6360766"/>
          </a:xfrm>
          <a:prstGeom prst="rect">
            <a:avLst/>
          </a:prstGeom>
          <a:ln w="12700">
            <a:miter lim="400000"/>
          </a:ln>
        </p:spPr>
      </p:pic>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4" name="10-Exodus and Joshua.jpeg" descr="10-Exodus and Joshua.jpeg"/>
          <p:cNvPicPr>
            <a:picLocks noChangeAspect="1"/>
          </p:cNvPicPr>
          <p:nvPr/>
        </p:nvPicPr>
        <p:blipFill>
          <a:blip r:embed="rId2"/>
          <a:srcRect l="16386" t="40351" r="33449" b="8410"/>
          <a:stretch>
            <a:fillRect/>
          </a:stretch>
        </p:blipFill>
        <p:spPr>
          <a:xfrm>
            <a:off x="1375568" y="622300"/>
            <a:ext cx="10253484" cy="6795325"/>
          </a:xfrm>
          <a:prstGeom prst="rect">
            <a:avLst/>
          </a:prstGeom>
          <a:ln w="12700">
            <a:miter lim="400000"/>
          </a:ln>
        </p:spPr>
      </p:pic>
      <p:sp>
        <p:nvSpPr>
          <p:cNvPr id="735" name="We reject this for many reasons. Consider a few. First, Exodus 15:22 says when they crossed the Red Sea, “they went out into the wilderness of Shur.”"/>
          <p:cNvSpPr txBox="1"/>
          <p:nvPr/>
        </p:nvSpPr>
        <p:spPr>
          <a:xfrm>
            <a:off x="1104817" y="7538652"/>
            <a:ext cx="10795166"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78358">
              <a:lnSpc>
                <a:spcPct val="110000"/>
              </a:lnSpc>
              <a:defRPr sz="3366" cap="none">
                <a:solidFill>
                  <a:srgbClr val="94E3FE"/>
                </a:solidFill>
              </a:defRPr>
            </a:lvl1pPr>
          </a:lstStyle>
          <a:p>
            <a:r>
              <a:t>We reject this for many reasons. Consider a few. First, Exodus 15:22 says when they crossed the Red Sea, “they went out into the wilderness of Shur.”</a:t>
            </a:r>
          </a:p>
        </p:txBody>
      </p:sp>
      <p:sp>
        <p:nvSpPr>
          <p:cNvPr id="736" name="shur"/>
          <p:cNvSpPr txBox="1"/>
          <p:nvPr/>
        </p:nvSpPr>
        <p:spPr>
          <a:xfrm>
            <a:off x="5996237" y="3294689"/>
            <a:ext cx="1625688" cy="6937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200">
                <a:solidFill>
                  <a:srgbClr val="FFFFFF"/>
                </a:solidFill>
              </a:defRPr>
            </a:lvl1pPr>
          </a:lstStyle>
          <a:p>
            <a:r>
              <a:t>shur</a:t>
            </a:r>
          </a:p>
        </p:txBody>
      </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8" name="10-Exodus and Joshua.jpeg" descr="10-Exodus and Joshua.jpeg"/>
          <p:cNvPicPr>
            <a:picLocks noChangeAspect="1"/>
          </p:cNvPicPr>
          <p:nvPr/>
        </p:nvPicPr>
        <p:blipFill>
          <a:blip r:embed="rId2"/>
          <a:srcRect l="16386" t="34765" r="33449" b="21078"/>
          <a:stretch>
            <a:fillRect/>
          </a:stretch>
        </p:blipFill>
        <p:spPr>
          <a:xfrm>
            <a:off x="1379140" y="531396"/>
            <a:ext cx="10246556" cy="5852137"/>
          </a:xfrm>
          <a:prstGeom prst="rect">
            <a:avLst/>
          </a:prstGeom>
          <a:ln w="12700">
            <a:miter lim="400000"/>
          </a:ln>
        </p:spPr>
      </p:pic>
      <p:sp>
        <p:nvSpPr>
          <p:cNvPr id="739" name="There is no doubt about the location of Shur. Genesis 25:18 says Shur was “before Egypt” and 1 Samuel 15:7 says it was “over against Egypt.”"/>
          <p:cNvSpPr txBox="1"/>
          <p:nvPr/>
        </p:nvSpPr>
        <p:spPr>
          <a:xfrm>
            <a:off x="571466" y="6729131"/>
            <a:ext cx="11861868" cy="26897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There is no doubt about the location of Shur. Genesis 25:18 says Shur was “before Egypt” and 1 Samuel 15:7 says it was “over against Egypt.”</a:t>
            </a:r>
          </a:p>
        </p:txBody>
      </p:sp>
      <p:sp>
        <p:nvSpPr>
          <p:cNvPr id="740" name="shur"/>
          <p:cNvSpPr txBox="1"/>
          <p:nvPr/>
        </p:nvSpPr>
        <p:spPr>
          <a:xfrm>
            <a:off x="5873565" y="3478698"/>
            <a:ext cx="1625688" cy="6937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200">
                <a:solidFill>
                  <a:srgbClr val="FFFFFF"/>
                </a:solidFill>
              </a:defRPr>
            </a:lvl1pPr>
          </a:lstStyle>
          <a:p>
            <a:r>
              <a:t>shur</a:t>
            </a:r>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 name="Second, Exodus says the crossing of the Red Sea occurred when Israel first left Egypt and was “in the edge of the wilderness” (Ex. 13:20 - 14:9)."/>
          <p:cNvSpPr txBox="1"/>
          <p:nvPr/>
        </p:nvSpPr>
        <p:spPr>
          <a:xfrm>
            <a:off x="571466" y="6990323"/>
            <a:ext cx="11861868" cy="26897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Second, Exodus says the crossing of the Red Sea occurred when Israel first left Egypt and was “in the edge of the wilderness” (Ex. 13:20 - 14:9).</a:t>
            </a:r>
          </a:p>
        </p:txBody>
      </p:sp>
      <p:pic>
        <p:nvPicPr>
          <p:cNvPr id="743" name="2-map.jpg" descr="2-map.jpg"/>
          <p:cNvPicPr>
            <a:picLocks noChangeAspect="1"/>
          </p:cNvPicPr>
          <p:nvPr/>
        </p:nvPicPr>
        <p:blipFill>
          <a:blip r:embed="rId2"/>
          <a:srcRect l="494" t="23935" r="47492" b="35315"/>
          <a:stretch>
            <a:fillRect/>
          </a:stretch>
        </p:blipFill>
        <p:spPr>
          <a:xfrm>
            <a:off x="1301154" y="681875"/>
            <a:ext cx="10402462" cy="5911002"/>
          </a:xfrm>
          <a:prstGeom prst="rect">
            <a:avLst/>
          </a:prstGeom>
          <a:ln w="12700">
            <a:miter lim="400000"/>
          </a:ln>
        </p:spPr>
      </p:pic>
      <p:sp>
        <p:nvSpPr>
          <p:cNvPr id="744" name="© biblestudentsdaily.com"/>
          <p:cNvSpPr txBox="1"/>
          <p:nvPr/>
        </p:nvSpPr>
        <p:spPr>
          <a:xfrm>
            <a:off x="7483464" y="656193"/>
            <a:ext cx="4648364" cy="7587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cap="none">
                <a:solidFill>
                  <a:srgbClr val="FFFFFF"/>
                </a:solidFill>
              </a:defRPr>
            </a:lvl1pPr>
          </a:lstStyle>
          <a:p>
            <a:r>
              <a:t>© biblestudentsdaily.com</a:t>
            </a:r>
          </a:p>
        </p:txBody>
      </p:sp>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 name="This is one of the few Bible maps that accurately depict the crossing of the Red Sea. Israel journeyed from Succoth to Etham and then to Pi-Hahiroth between Migdol and Baal Zephon."/>
          <p:cNvSpPr txBox="1"/>
          <p:nvPr/>
        </p:nvSpPr>
        <p:spPr>
          <a:xfrm>
            <a:off x="571466" y="6871389"/>
            <a:ext cx="11861868" cy="26897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This is one of the few Bible maps that accurately depict the crossing of the Red Sea. Israel journeyed from Succoth to Etham and then to Pi-Hahiroth between Migdol and Baal Zephon. </a:t>
            </a:r>
          </a:p>
        </p:txBody>
      </p:sp>
      <p:pic>
        <p:nvPicPr>
          <p:cNvPr id="747" name="2-map.jpg" descr="2-map.jpg"/>
          <p:cNvPicPr>
            <a:picLocks noChangeAspect="1"/>
          </p:cNvPicPr>
          <p:nvPr/>
        </p:nvPicPr>
        <p:blipFill>
          <a:blip r:embed="rId2"/>
          <a:srcRect l="494" t="23935" r="47492" b="35315"/>
          <a:stretch>
            <a:fillRect/>
          </a:stretch>
        </p:blipFill>
        <p:spPr>
          <a:xfrm>
            <a:off x="1301154" y="651207"/>
            <a:ext cx="10402462" cy="5911001"/>
          </a:xfrm>
          <a:prstGeom prst="rect">
            <a:avLst/>
          </a:prstGeom>
          <a:ln w="12700">
            <a:miter lim="400000"/>
          </a:ln>
        </p:spPr>
      </p:pic>
      <p:sp>
        <p:nvSpPr>
          <p:cNvPr id="748" name="© biblestudentsdaily.com"/>
          <p:cNvSpPr txBox="1"/>
          <p:nvPr/>
        </p:nvSpPr>
        <p:spPr>
          <a:xfrm>
            <a:off x="7483464" y="656193"/>
            <a:ext cx="4648364" cy="7587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cap="none">
                <a:solidFill>
                  <a:srgbClr val="FFFFFF"/>
                </a:solidFill>
              </a:defRPr>
            </a:lvl1pPr>
          </a:lstStyle>
          <a:p>
            <a:r>
              <a:t>© biblestudentsdaily.com</a:t>
            </a: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 name="Third, it is not possible that Israel could have crossed the entire Sinai Peninsula before Pharaoh’s chariots caught up with them."/>
          <p:cNvSpPr txBox="1"/>
          <p:nvPr/>
        </p:nvSpPr>
        <p:spPr>
          <a:xfrm>
            <a:off x="1525901" y="7562535"/>
            <a:ext cx="9952998" cy="18928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 Third, it is not possible that Israel could have crossed the entire Sinai Peninsula before Pharaoh’s chariots caught up with them.</a:t>
            </a:r>
          </a:p>
        </p:txBody>
      </p:sp>
      <p:pic>
        <p:nvPicPr>
          <p:cNvPr id="751" name="Sinai-Sat-text-9.jpg" descr="Sinai-Sat-text-9.jpg"/>
          <p:cNvPicPr>
            <a:picLocks noChangeAspect="1"/>
          </p:cNvPicPr>
          <p:nvPr/>
        </p:nvPicPr>
        <p:blipFill>
          <a:blip r:embed="rId2"/>
          <a:stretch>
            <a:fillRect/>
          </a:stretch>
        </p:blipFill>
        <p:spPr>
          <a:xfrm>
            <a:off x="1794822" y="464322"/>
            <a:ext cx="9415156" cy="6962008"/>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In the time of Israel’s Exodus from Egypt God continued to work out  His great plan of the ages.…"/>
          <p:cNvSpPr txBox="1">
            <a:spLocks noGrp="1"/>
          </p:cNvSpPr>
          <p:nvPr>
            <p:ph type="body" sz="quarter" idx="1"/>
          </p:nvPr>
        </p:nvSpPr>
        <p:spPr>
          <a:xfrm>
            <a:off x="981357" y="1078754"/>
            <a:ext cx="5454086" cy="8476740"/>
          </a:xfrm>
          <a:prstGeom prst="rect">
            <a:avLst/>
          </a:prstGeom>
        </p:spPr>
        <p:txBody>
          <a:bodyPr/>
          <a:lstStyle/>
          <a:p>
            <a:pPr>
              <a:defRPr sz="3400">
                <a:solidFill>
                  <a:srgbClr val="94E3FE"/>
                </a:solidFill>
              </a:defRPr>
            </a:pPr>
            <a:r>
              <a:t>In the time of Israel’s Exodus from Egypt God continued to work out  His great plan of the ages.</a:t>
            </a:r>
          </a:p>
          <a:p>
            <a:pPr>
              <a:defRPr sz="3400">
                <a:solidFill>
                  <a:srgbClr val="94E3FE"/>
                </a:solidFill>
              </a:defRPr>
            </a:pPr>
            <a:endParaRPr/>
          </a:p>
          <a:p>
            <a:pPr>
              <a:defRPr sz="3400">
                <a:solidFill>
                  <a:srgbClr val="94E3FE"/>
                </a:solidFill>
              </a:defRPr>
            </a:pPr>
            <a:r>
              <a:rPr>
                <a:solidFill>
                  <a:srgbClr val="FFFFFF"/>
                </a:solidFill>
              </a:rPr>
              <a:t>“That in the dispensation of the fulness of times he might gather together in one all things in Christ, both which are in heaven, and which are on earth; </a:t>
            </a:r>
            <a:r>
              <a:rPr i="1">
                <a:solidFill>
                  <a:srgbClr val="FFFFFF"/>
                </a:solidFill>
              </a:rPr>
              <a:t>even</a:t>
            </a:r>
            <a:r>
              <a:rPr>
                <a:solidFill>
                  <a:srgbClr val="FFFFFF"/>
                </a:solidFill>
              </a:rPr>
              <a:t> in him” (Eph. 1:10).</a:t>
            </a:r>
          </a:p>
        </p:txBody>
      </p:sp>
      <p:grpSp>
        <p:nvGrpSpPr>
          <p:cNvPr id="362" name="New+Jerusalem.jpg"/>
          <p:cNvGrpSpPr/>
          <p:nvPr/>
        </p:nvGrpSpPr>
        <p:grpSpPr>
          <a:xfrm>
            <a:off x="6950306" y="1096429"/>
            <a:ext cx="5176351" cy="6511618"/>
            <a:chOff x="0" y="0"/>
            <a:chExt cx="5176350" cy="6511617"/>
          </a:xfrm>
        </p:grpSpPr>
        <p:pic>
          <p:nvPicPr>
            <p:cNvPr id="361" name="New+Jerusalem.jpg" descr="New+Jerusalem.jpg"/>
            <p:cNvPicPr>
              <a:picLocks noChangeAspect="1"/>
            </p:cNvPicPr>
            <p:nvPr/>
          </p:nvPicPr>
          <p:blipFill>
            <a:blip r:embed="rId2"/>
            <a:srcRect l="4356" r="4356"/>
            <a:stretch>
              <a:fillRect/>
            </a:stretch>
          </p:blipFill>
          <p:spPr>
            <a:xfrm>
              <a:off x="76200" y="63500"/>
              <a:ext cx="5036651" cy="6371918"/>
            </a:xfrm>
            <a:prstGeom prst="rect">
              <a:avLst/>
            </a:prstGeom>
            <a:ln>
              <a:noFill/>
            </a:ln>
            <a:effectLst/>
          </p:spPr>
        </p:pic>
        <p:pic>
          <p:nvPicPr>
            <p:cNvPr id="360" name="New+Jerusalem.jpg" descr="New+Jerusalem.jpg"/>
            <p:cNvPicPr>
              <a:picLocks/>
            </p:cNvPicPr>
            <p:nvPr/>
          </p:nvPicPr>
          <p:blipFill>
            <a:blip r:embed="rId3"/>
            <a:stretch>
              <a:fillRect/>
            </a:stretch>
          </p:blipFill>
          <p:spPr>
            <a:xfrm>
              <a:off x="0" y="0"/>
              <a:ext cx="5176351" cy="6511618"/>
            </a:xfrm>
            <a:prstGeom prst="rect">
              <a:avLst/>
            </a:prstGeom>
            <a:effectLst/>
          </p:spPr>
        </p:pic>
      </p:gr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Pharaoh heard right away that Israel was “entangled in the land” and made his decision to destroy them (Ex. 14:2-9)."/>
          <p:cNvSpPr txBox="1"/>
          <p:nvPr/>
        </p:nvSpPr>
        <p:spPr>
          <a:xfrm>
            <a:off x="1525901" y="7562535"/>
            <a:ext cx="9952998" cy="18928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 Pharaoh heard right away that Israel was “entangled in the land” and made his decision to destroy them (Ex. 14:2-9).</a:t>
            </a:r>
          </a:p>
        </p:txBody>
      </p:sp>
      <p:pic>
        <p:nvPicPr>
          <p:cNvPr id="754" name="Sinai-Sat-text-9.jpg" descr="Sinai-Sat-text-9.jpg"/>
          <p:cNvPicPr>
            <a:picLocks noChangeAspect="1"/>
          </p:cNvPicPr>
          <p:nvPr/>
        </p:nvPicPr>
        <p:blipFill>
          <a:blip r:embed="rId2"/>
          <a:stretch>
            <a:fillRect/>
          </a:stretch>
        </p:blipFill>
        <p:spPr>
          <a:xfrm>
            <a:off x="1794822" y="464322"/>
            <a:ext cx="9415156" cy="6962008"/>
          </a:xfrm>
          <a:prstGeom prst="rect">
            <a:avLst/>
          </a:prstGeom>
          <a:ln w="12700">
            <a:miter lim="400000"/>
          </a:ln>
        </p:spPr>
      </p:pic>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 name="Fourth, when Paul said that Sinai is in Arabia (Ga. 4:25), he was not referring to Saudi Arabia of modern times. Graham Davies gives evidence that in Paul’s time Arabia covered a wide area that “included the Sinai Peninsula” (Davies, Wilderness, 1979, pp"/>
          <p:cNvSpPr txBox="1"/>
          <p:nvPr/>
        </p:nvSpPr>
        <p:spPr>
          <a:xfrm>
            <a:off x="765659" y="6330917"/>
            <a:ext cx="11473482" cy="31907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Fourth, when Paul said that Sinai is in Arabia (Ga. 4:25), he was not referring to Saudi Arabia of modern times. Graham Davies gives evidence that in Paul’s time Arabia covered a wide area that “included the Sinai Peninsula” (Davies, </a:t>
            </a:r>
            <a:r>
              <a:rPr i="1"/>
              <a:t>Wilderness</a:t>
            </a:r>
            <a:r>
              <a:t>, 1979, pp. 30, 99).</a:t>
            </a:r>
          </a:p>
        </p:txBody>
      </p:sp>
      <p:pic>
        <p:nvPicPr>
          <p:cNvPr id="757" name="Sinai-Sat-text-9.jpg" descr="Sinai-Sat-text-9.jpg"/>
          <p:cNvPicPr>
            <a:picLocks noChangeAspect="1"/>
          </p:cNvPicPr>
          <p:nvPr/>
        </p:nvPicPr>
        <p:blipFill>
          <a:blip r:embed="rId2"/>
          <a:srcRect t="14104" b="7942"/>
          <a:stretch>
            <a:fillRect/>
          </a:stretch>
        </p:blipFill>
        <p:spPr>
          <a:xfrm>
            <a:off x="1729184" y="629523"/>
            <a:ext cx="9546425" cy="5502813"/>
          </a:xfrm>
          <a:prstGeom prst="rect">
            <a:avLst/>
          </a:prstGeom>
          <a:ln w="12700">
            <a:miter lim="400000"/>
          </a:ln>
        </p:spPr>
      </p:pic>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 name="It is most likely that the crossing was over a land bridge a few miles south of Suez City. The land bridge is 20 feet deep, a mile wide and four miles across."/>
          <p:cNvSpPr txBox="1"/>
          <p:nvPr/>
        </p:nvSpPr>
        <p:spPr>
          <a:xfrm>
            <a:off x="1593778" y="6759034"/>
            <a:ext cx="9817244" cy="22765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94E3FE"/>
                </a:solidFill>
              </a:defRPr>
            </a:lvl1pPr>
          </a:lstStyle>
          <a:p>
            <a:r>
              <a:t>It is most likely that the crossing was over a land bridge a few miles south of Suez City. The land bridge is 20 feet deep, a mile wide and four miles across. </a:t>
            </a:r>
          </a:p>
        </p:txBody>
      </p:sp>
      <p:pic>
        <p:nvPicPr>
          <p:cNvPr id="760" name="08 Israels Exodus and Wanderings.jpeg" descr="08 Israels Exodus and Wanderings.jpeg"/>
          <p:cNvPicPr>
            <a:picLocks noChangeAspect="1"/>
          </p:cNvPicPr>
          <p:nvPr/>
        </p:nvPicPr>
        <p:blipFill>
          <a:blip r:embed="rId2"/>
          <a:srcRect l="31168" t="49485" r="11766" b="114"/>
          <a:stretch>
            <a:fillRect/>
          </a:stretch>
        </p:blipFill>
        <p:spPr>
          <a:xfrm>
            <a:off x="1957585" y="498207"/>
            <a:ext cx="9089550" cy="6020906"/>
          </a:xfrm>
          <a:prstGeom prst="rect">
            <a:avLst/>
          </a:prstGeom>
          <a:ln w="12700">
            <a:miter lim="400000"/>
          </a:ln>
        </p:spPr>
      </p:pic>
      <p:sp>
        <p:nvSpPr>
          <p:cNvPr id="761" name="Line"/>
          <p:cNvSpPr/>
          <p:nvPr/>
        </p:nvSpPr>
        <p:spPr>
          <a:xfrm>
            <a:off x="2484074" y="842866"/>
            <a:ext cx="1147514" cy="324005"/>
          </a:xfrm>
          <a:prstGeom prst="line">
            <a:avLst/>
          </a:prstGeom>
          <a:ln w="1016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762" name="red sea"/>
          <p:cNvSpPr txBox="1"/>
          <p:nvPr/>
        </p:nvSpPr>
        <p:spPr>
          <a:xfrm rot="3648065">
            <a:off x="3734911" y="3266453"/>
            <a:ext cx="2247822"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FFFFFF"/>
                </a:solidFill>
              </a:defRPr>
            </a:lvl1pPr>
          </a:lstStyle>
          <a:p>
            <a:r>
              <a:t>red sea</a:t>
            </a:r>
          </a:p>
        </p:txBody>
      </p:sp>
      <p:sp>
        <p:nvSpPr>
          <p:cNvPr id="763" name="© Knowing the Bible"/>
          <p:cNvSpPr txBox="1"/>
          <p:nvPr/>
        </p:nvSpPr>
        <p:spPr>
          <a:xfrm>
            <a:off x="1437745" y="6091852"/>
            <a:ext cx="4140598"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 name="The day after crossing the Red Sea, Moses led the whole congregation in worship, and Moses’ sister Miriam led the women in praise to God."/>
          <p:cNvSpPr txBox="1"/>
          <p:nvPr/>
        </p:nvSpPr>
        <p:spPr>
          <a:xfrm>
            <a:off x="674631" y="1515669"/>
            <a:ext cx="4870730" cy="67222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day after crossing the Red Sea, Moses led the whole congregation in worship, and Moses’ sister Miriam led the women in praise to God.</a:t>
            </a:r>
          </a:p>
        </p:txBody>
      </p:sp>
      <p:grpSp>
        <p:nvGrpSpPr>
          <p:cNvPr id="768" name="Miriam leading women in praise goodsalt.jpg"/>
          <p:cNvGrpSpPr/>
          <p:nvPr/>
        </p:nvGrpSpPr>
        <p:grpSpPr>
          <a:xfrm>
            <a:off x="5894579" y="606291"/>
            <a:ext cx="6430750" cy="7964764"/>
            <a:chOff x="0" y="0"/>
            <a:chExt cx="6430749" cy="7964762"/>
          </a:xfrm>
        </p:grpSpPr>
        <p:pic>
          <p:nvPicPr>
            <p:cNvPr id="767" name="Miriam leading women in praise goodsalt.jpg" descr="Miriam leading women in praise goodsalt.jpg"/>
            <p:cNvPicPr>
              <a:picLocks noChangeAspect="1"/>
            </p:cNvPicPr>
            <p:nvPr/>
          </p:nvPicPr>
          <p:blipFill>
            <a:blip r:embed="rId2"/>
            <a:srcRect l="33311" r="6077"/>
            <a:stretch>
              <a:fillRect/>
            </a:stretch>
          </p:blipFill>
          <p:spPr>
            <a:xfrm>
              <a:off x="76200" y="63500"/>
              <a:ext cx="6291050" cy="7825063"/>
            </a:xfrm>
            <a:prstGeom prst="rect">
              <a:avLst/>
            </a:prstGeom>
            <a:ln>
              <a:noFill/>
            </a:ln>
            <a:effectLst/>
          </p:spPr>
        </p:pic>
        <p:pic>
          <p:nvPicPr>
            <p:cNvPr id="766" name="Miriam leading women in praise goodsalt.jpg" descr="Miriam leading women in praise goodsalt.jpg"/>
            <p:cNvPicPr>
              <a:picLocks/>
            </p:cNvPicPr>
            <p:nvPr/>
          </p:nvPicPr>
          <p:blipFill>
            <a:blip r:embed="rId3"/>
            <a:stretch>
              <a:fillRect/>
            </a:stretch>
          </p:blipFill>
          <p:spPr>
            <a:xfrm>
              <a:off x="-1" y="0"/>
              <a:ext cx="6430751" cy="7964763"/>
            </a:xfrm>
            <a:prstGeom prst="rect">
              <a:avLst/>
            </a:prstGeom>
            <a:effectLst/>
          </p:spPr>
        </p:pic>
      </p:grpSp>
      <p:sp>
        <p:nvSpPr>
          <p:cNvPr id="769" name="goodsalt.com"/>
          <p:cNvSpPr txBox="1"/>
          <p:nvPr/>
        </p:nvSpPr>
        <p:spPr>
          <a:xfrm>
            <a:off x="4702565" y="8025783"/>
            <a:ext cx="4697175"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3" name="Egypt.jpeg"/>
          <p:cNvGrpSpPr/>
          <p:nvPr/>
        </p:nvGrpSpPr>
        <p:grpSpPr>
          <a:xfrm>
            <a:off x="1396403" y="359719"/>
            <a:ext cx="10211994" cy="6062552"/>
            <a:chOff x="0" y="0"/>
            <a:chExt cx="10211992" cy="6062551"/>
          </a:xfrm>
        </p:grpSpPr>
        <p:pic>
          <p:nvPicPr>
            <p:cNvPr id="772" name="Egypt.jpeg" descr="Egypt.jpeg"/>
            <p:cNvPicPr>
              <a:picLocks noChangeAspect="1"/>
            </p:cNvPicPr>
            <p:nvPr/>
          </p:nvPicPr>
          <p:blipFill>
            <a:blip r:embed="rId2"/>
            <a:srcRect l="12296" t="23666" r="12296" b="17211"/>
            <a:stretch>
              <a:fillRect/>
            </a:stretch>
          </p:blipFill>
          <p:spPr>
            <a:xfrm>
              <a:off x="76200" y="63500"/>
              <a:ext cx="10072293" cy="5922852"/>
            </a:xfrm>
            <a:prstGeom prst="rect">
              <a:avLst/>
            </a:prstGeom>
            <a:ln>
              <a:noFill/>
            </a:ln>
            <a:effectLst/>
          </p:spPr>
        </p:pic>
        <p:pic>
          <p:nvPicPr>
            <p:cNvPr id="771" name="Egypt.jpeg" descr="Egypt.jpeg"/>
            <p:cNvPicPr>
              <a:picLocks/>
            </p:cNvPicPr>
            <p:nvPr/>
          </p:nvPicPr>
          <p:blipFill>
            <a:blip r:embed="rId3"/>
            <a:stretch>
              <a:fillRect/>
            </a:stretch>
          </p:blipFill>
          <p:spPr>
            <a:xfrm>
              <a:off x="-1" y="0"/>
              <a:ext cx="10211994" cy="6062552"/>
            </a:xfrm>
            <a:prstGeom prst="rect">
              <a:avLst/>
            </a:prstGeom>
            <a:effectLst/>
          </p:spPr>
        </p:pic>
      </p:grpSp>
      <p:sp>
        <p:nvSpPr>
          <p:cNvPr id="774" name="shur"/>
          <p:cNvSpPr txBox="1"/>
          <p:nvPr/>
        </p:nvSpPr>
        <p:spPr>
          <a:xfrm>
            <a:off x="6836794" y="1996547"/>
            <a:ext cx="1481746"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shur</a:t>
            </a:r>
          </a:p>
        </p:txBody>
      </p:sp>
      <p:sp>
        <p:nvSpPr>
          <p:cNvPr id="775" name="egypt"/>
          <p:cNvSpPr txBox="1"/>
          <p:nvPr/>
        </p:nvSpPr>
        <p:spPr>
          <a:xfrm>
            <a:off x="2477728" y="1480080"/>
            <a:ext cx="1750145"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egypt</a:t>
            </a:r>
          </a:p>
        </p:txBody>
      </p:sp>
      <p:sp>
        <p:nvSpPr>
          <p:cNvPr id="780" name="Connection Line"/>
          <p:cNvSpPr/>
          <p:nvPr/>
        </p:nvSpPr>
        <p:spPr>
          <a:xfrm>
            <a:off x="5359796" y="3496765"/>
            <a:ext cx="1184475" cy="963643"/>
          </a:xfrm>
          <a:custGeom>
            <a:avLst/>
            <a:gdLst/>
            <a:ahLst/>
            <a:cxnLst>
              <a:cxn ang="0">
                <a:pos x="wd2" y="hd2"/>
              </a:cxn>
              <a:cxn ang="5400000">
                <a:pos x="wd2" y="hd2"/>
              </a:cxn>
              <a:cxn ang="10800000">
                <a:pos x="wd2" y="hd2"/>
              </a:cxn>
              <a:cxn ang="16200000">
                <a:pos x="wd2" y="hd2"/>
              </a:cxn>
            </a:cxnLst>
            <a:rect l="0" t="0" r="r" b="b"/>
            <a:pathLst>
              <a:path w="21600" h="20516" extrusionOk="0">
                <a:moveTo>
                  <a:pt x="0" y="140"/>
                </a:moveTo>
                <a:cubicBezTo>
                  <a:pt x="13187" y="-1084"/>
                  <a:pt x="20387" y="5708"/>
                  <a:pt x="21600" y="20516"/>
                </a:cubicBezTo>
              </a:path>
            </a:pathLst>
          </a:custGeom>
          <a:ln w="76200">
            <a:solidFill>
              <a:srgbClr val="000000"/>
            </a:solidFill>
            <a:miter lim="400000"/>
            <a:tailEnd type="triangle"/>
          </a:ln>
        </p:spPr>
        <p:txBody>
          <a:bodyPr/>
          <a:lstStyle/>
          <a:p>
            <a:endParaRPr/>
          </a:p>
        </p:txBody>
      </p:sp>
      <p:sp>
        <p:nvSpPr>
          <p:cNvPr id="777" name="God did not lead Israel by the way of the Philistines “lest peradventure the people repent when they see war, and they return to Egypt” (Ex. 13:17). It was manned by Egyptian forts."/>
          <p:cNvSpPr txBox="1"/>
          <p:nvPr/>
        </p:nvSpPr>
        <p:spPr>
          <a:xfrm>
            <a:off x="760818" y="6704843"/>
            <a:ext cx="11483164" cy="25827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God did not lead Israel by the way of the Philistines “lest peradventure the people repent when they see war, and they return to Egypt” (Ex. 13:17). It was manned by Egyptian forts. </a:t>
            </a:r>
          </a:p>
        </p:txBody>
      </p:sp>
      <p:sp>
        <p:nvSpPr>
          <p:cNvPr id="778" name="way of the philistines"/>
          <p:cNvSpPr txBox="1"/>
          <p:nvPr/>
        </p:nvSpPr>
        <p:spPr>
          <a:xfrm rot="20637164">
            <a:off x="6199402" y="918393"/>
            <a:ext cx="3941863"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way of the philistines</a:t>
            </a:r>
          </a:p>
        </p:txBody>
      </p:sp>
      <p:sp>
        <p:nvSpPr>
          <p:cNvPr id="779" name="© Knowing the Bible"/>
          <p:cNvSpPr txBox="1"/>
          <p:nvPr/>
        </p:nvSpPr>
        <p:spPr>
          <a:xfrm>
            <a:off x="1014412" y="5803985"/>
            <a:ext cx="4140598"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 name="MARAH - On the way to Sinai, God brought them to a place of bitter water to prove them (Ex. 15:23-26). Instead of believing that God would provide, they complained against Moses. This was their habit throughout the wilderness wandering."/>
          <p:cNvSpPr txBox="1"/>
          <p:nvPr/>
        </p:nvSpPr>
        <p:spPr>
          <a:xfrm>
            <a:off x="1213060" y="6553378"/>
            <a:ext cx="10823714" cy="28533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94E3FE"/>
                </a:solidFill>
              </a:defRPr>
            </a:pPr>
            <a:r>
              <a:rPr>
                <a:solidFill>
                  <a:srgbClr val="FFFFFF"/>
                </a:solidFill>
              </a:rPr>
              <a:t>MARAH</a:t>
            </a:r>
            <a:r>
              <a:t> - On the way to Sinai, God brought them to a place of bitter water to prove them (Ex. 15:23-26). Instead of believing that God would provide, they complained against Moses. This was their habit throughout the wilderness wandering.</a:t>
            </a:r>
          </a:p>
        </p:txBody>
      </p:sp>
      <p:grpSp>
        <p:nvGrpSpPr>
          <p:cNvPr id="785" name="Egypt.jpeg"/>
          <p:cNvGrpSpPr/>
          <p:nvPr/>
        </p:nvGrpSpPr>
        <p:grpSpPr>
          <a:xfrm>
            <a:off x="1396403" y="385912"/>
            <a:ext cx="10211993" cy="5997333"/>
            <a:chOff x="0" y="0"/>
            <a:chExt cx="10211992" cy="5997331"/>
          </a:xfrm>
        </p:grpSpPr>
        <p:pic>
          <p:nvPicPr>
            <p:cNvPr id="784" name="Egypt.jpeg" descr="Egypt.jpeg"/>
            <p:cNvPicPr>
              <a:picLocks noChangeAspect="1"/>
            </p:cNvPicPr>
            <p:nvPr/>
          </p:nvPicPr>
          <p:blipFill>
            <a:blip r:embed="rId2"/>
            <a:srcRect l="12296" t="35759" r="12296" b="5768"/>
            <a:stretch>
              <a:fillRect/>
            </a:stretch>
          </p:blipFill>
          <p:spPr>
            <a:xfrm>
              <a:off x="76200" y="63500"/>
              <a:ext cx="10072293" cy="5857632"/>
            </a:xfrm>
            <a:prstGeom prst="rect">
              <a:avLst/>
            </a:prstGeom>
            <a:ln>
              <a:noFill/>
            </a:ln>
            <a:effectLst/>
          </p:spPr>
        </p:pic>
        <p:pic>
          <p:nvPicPr>
            <p:cNvPr id="783" name="Egypt.jpeg" descr="Egypt.jpeg"/>
            <p:cNvPicPr>
              <a:picLocks/>
            </p:cNvPicPr>
            <p:nvPr/>
          </p:nvPicPr>
          <p:blipFill>
            <a:blip r:embed="rId3"/>
            <a:stretch>
              <a:fillRect/>
            </a:stretch>
          </p:blipFill>
          <p:spPr>
            <a:xfrm>
              <a:off x="-1" y="0"/>
              <a:ext cx="10211994" cy="5997332"/>
            </a:xfrm>
            <a:prstGeom prst="rect">
              <a:avLst/>
            </a:prstGeom>
            <a:effectLst/>
          </p:spPr>
        </p:pic>
      </p:grpSp>
      <p:sp>
        <p:nvSpPr>
          <p:cNvPr id="786" name="shur"/>
          <p:cNvSpPr txBox="1"/>
          <p:nvPr/>
        </p:nvSpPr>
        <p:spPr>
          <a:xfrm>
            <a:off x="6836794" y="1996547"/>
            <a:ext cx="1481746"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shur</a:t>
            </a:r>
          </a:p>
        </p:txBody>
      </p:sp>
      <p:sp>
        <p:nvSpPr>
          <p:cNvPr id="787" name="marah"/>
          <p:cNvSpPr txBox="1"/>
          <p:nvPr/>
        </p:nvSpPr>
        <p:spPr>
          <a:xfrm>
            <a:off x="6263271" y="3349818"/>
            <a:ext cx="1343199"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marah</a:t>
            </a:r>
          </a:p>
        </p:txBody>
      </p:sp>
      <p:sp>
        <p:nvSpPr>
          <p:cNvPr id="788" name="Sinai"/>
          <p:cNvSpPr txBox="1"/>
          <p:nvPr/>
        </p:nvSpPr>
        <p:spPr>
          <a:xfrm>
            <a:off x="7869838" y="5658632"/>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Sinai</a:t>
            </a:r>
          </a:p>
        </p:txBody>
      </p:sp>
      <p:sp>
        <p:nvSpPr>
          <p:cNvPr id="789" name="egypt"/>
          <p:cNvSpPr txBox="1"/>
          <p:nvPr/>
        </p:nvSpPr>
        <p:spPr>
          <a:xfrm>
            <a:off x="2477728" y="1480080"/>
            <a:ext cx="1750145"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egypt</a:t>
            </a:r>
          </a:p>
        </p:txBody>
      </p:sp>
      <p:sp>
        <p:nvSpPr>
          <p:cNvPr id="792" name="Connection Line"/>
          <p:cNvSpPr/>
          <p:nvPr/>
        </p:nvSpPr>
        <p:spPr>
          <a:xfrm>
            <a:off x="5376730" y="2396099"/>
            <a:ext cx="1184474" cy="963642"/>
          </a:xfrm>
          <a:custGeom>
            <a:avLst/>
            <a:gdLst/>
            <a:ahLst/>
            <a:cxnLst>
              <a:cxn ang="0">
                <a:pos x="wd2" y="hd2"/>
              </a:cxn>
              <a:cxn ang="5400000">
                <a:pos x="wd2" y="hd2"/>
              </a:cxn>
              <a:cxn ang="10800000">
                <a:pos x="wd2" y="hd2"/>
              </a:cxn>
              <a:cxn ang="16200000">
                <a:pos x="wd2" y="hd2"/>
              </a:cxn>
            </a:cxnLst>
            <a:rect l="0" t="0" r="r" b="b"/>
            <a:pathLst>
              <a:path w="21600" h="20516" extrusionOk="0">
                <a:moveTo>
                  <a:pt x="0" y="140"/>
                </a:moveTo>
                <a:cubicBezTo>
                  <a:pt x="13187" y="-1084"/>
                  <a:pt x="20387" y="5708"/>
                  <a:pt x="21600" y="20516"/>
                </a:cubicBezTo>
              </a:path>
            </a:pathLst>
          </a:custGeom>
          <a:ln w="76200">
            <a:solidFill>
              <a:srgbClr val="000000"/>
            </a:solidFill>
            <a:miter lim="400000"/>
            <a:tailEnd type="triangle"/>
          </a:ln>
        </p:spPr>
        <p:txBody>
          <a:bodyPr/>
          <a:lstStyle/>
          <a:p>
            <a:endParaRPr/>
          </a:p>
        </p:txBody>
      </p:sp>
      <p:sp>
        <p:nvSpPr>
          <p:cNvPr id="791" name="© Knowing the Bible"/>
          <p:cNvSpPr txBox="1"/>
          <p:nvPr/>
        </p:nvSpPr>
        <p:spPr>
          <a:xfrm>
            <a:off x="980545" y="5854785"/>
            <a:ext cx="4140598"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4" name="The place was called Marah, meaing “bitter.” In answer to Moses’ prayer, God healed the bitter waters and led them to Elim where there were 12 wells of water and 70 palm trees (Nu. 15:25-27)."/>
          <p:cNvSpPr txBox="1"/>
          <p:nvPr/>
        </p:nvSpPr>
        <p:spPr>
          <a:xfrm>
            <a:off x="1009758" y="7026576"/>
            <a:ext cx="10985284" cy="25827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place was called </a:t>
            </a:r>
            <a:r>
              <a:rPr i="1"/>
              <a:t>Marah</a:t>
            </a:r>
            <a:r>
              <a:t>, meaing “bitter.” In answer to Moses’ prayer, God healed the bitter waters and led them to Elim where there were 12 wells of water and 70 palm trees (Nu. 15:25-27). </a:t>
            </a:r>
          </a:p>
        </p:txBody>
      </p:sp>
      <p:grpSp>
        <p:nvGrpSpPr>
          <p:cNvPr id="797" name="301e545aa56effc106e37275f27635f6.jpg"/>
          <p:cNvGrpSpPr/>
          <p:nvPr/>
        </p:nvGrpSpPr>
        <p:grpSpPr>
          <a:xfrm>
            <a:off x="1264502" y="410334"/>
            <a:ext cx="10475797" cy="6461652"/>
            <a:chOff x="0" y="0"/>
            <a:chExt cx="10475795" cy="6461650"/>
          </a:xfrm>
        </p:grpSpPr>
        <p:pic>
          <p:nvPicPr>
            <p:cNvPr id="796" name="301e545aa56effc106e37275f27635f6.jpg" descr="301e545aa56effc106e37275f27635f6.jpg"/>
            <p:cNvPicPr>
              <a:picLocks noChangeAspect="1"/>
            </p:cNvPicPr>
            <p:nvPr/>
          </p:nvPicPr>
          <p:blipFill>
            <a:blip r:embed="rId2"/>
            <a:srcRect l="4471" r="4471"/>
            <a:stretch>
              <a:fillRect/>
            </a:stretch>
          </p:blipFill>
          <p:spPr>
            <a:xfrm>
              <a:off x="76200" y="63500"/>
              <a:ext cx="10336096" cy="6321951"/>
            </a:xfrm>
            <a:prstGeom prst="rect">
              <a:avLst/>
            </a:prstGeom>
            <a:ln>
              <a:noFill/>
            </a:ln>
            <a:effectLst/>
          </p:spPr>
        </p:pic>
        <p:pic>
          <p:nvPicPr>
            <p:cNvPr id="795" name="301e545aa56effc106e37275f27635f6.jpg" descr="301e545aa56effc106e37275f27635f6.jpg"/>
            <p:cNvPicPr>
              <a:picLocks/>
            </p:cNvPicPr>
            <p:nvPr/>
          </p:nvPicPr>
          <p:blipFill>
            <a:blip r:embed="rId3"/>
            <a:stretch>
              <a:fillRect/>
            </a:stretch>
          </p:blipFill>
          <p:spPr>
            <a:xfrm>
              <a:off x="0" y="-1"/>
              <a:ext cx="10475796" cy="6461652"/>
            </a:xfrm>
            <a:prstGeom prst="rect">
              <a:avLst/>
            </a:prstGeom>
            <a:effectLst/>
          </p:spPr>
        </p:pic>
      </p:gr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1" name="301e545aa56effc106e37275f27635f6.jpg"/>
          <p:cNvGrpSpPr/>
          <p:nvPr/>
        </p:nvGrpSpPr>
        <p:grpSpPr>
          <a:xfrm>
            <a:off x="1264502" y="410334"/>
            <a:ext cx="10475797" cy="6461652"/>
            <a:chOff x="0" y="0"/>
            <a:chExt cx="10475795" cy="6461650"/>
          </a:xfrm>
        </p:grpSpPr>
        <p:pic>
          <p:nvPicPr>
            <p:cNvPr id="800" name="301e545aa56effc106e37275f27635f6.jpg" descr="301e545aa56effc106e37275f27635f6.jpg"/>
            <p:cNvPicPr>
              <a:picLocks noChangeAspect="1"/>
            </p:cNvPicPr>
            <p:nvPr/>
          </p:nvPicPr>
          <p:blipFill>
            <a:blip r:embed="rId2"/>
            <a:srcRect l="4471" r="4471"/>
            <a:stretch>
              <a:fillRect/>
            </a:stretch>
          </p:blipFill>
          <p:spPr>
            <a:xfrm>
              <a:off x="76200" y="63500"/>
              <a:ext cx="10336096" cy="6321951"/>
            </a:xfrm>
            <a:prstGeom prst="rect">
              <a:avLst/>
            </a:prstGeom>
            <a:ln>
              <a:noFill/>
            </a:ln>
            <a:effectLst/>
          </p:spPr>
        </p:pic>
        <p:pic>
          <p:nvPicPr>
            <p:cNvPr id="799" name="301e545aa56effc106e37275f27635f6.jpg" descr="301e545aa56effc106e37275f27635f6.jpg"/>
            <p:cNvPicPr>
              <a:picLocks/>
            </p:cNvPicPr>
            <p:nvPr/>
          </p:nvPicPr>
          <p:blipFill>
            <a:blip r:embed="rId3"/>
            <a:stretch>
              <a:fillRect/>
            </a:stretch>
          </p:blipFill>
          <p:spPr>
            <a:xfrm>
              <a:off x="0" y="-1"/>
              <a:ext cx="10475796" cy="6461652"/>
            </a:xfrm>
            <a:prstGeom prst="rect">
              <a:avLst/>
            </a:prstGeom>
            <a:effectLst/>
          </p:spPr>
        </p:pic>
      </p:grpSp>
      <p:sp>
        <p:nvSpPr>
          <p:cNvPr id="802" name="Oh, that Israel had only believed their God and waited upon Him for deliverance; and oh, that the redeemed today would do the same in every situation! His Word is 100% true and He had never failed His people."/>
          <p:cNvSpPr txBox="1"/>
          <p:nvPr/>
        </p:nvSpPr>
        <p:spPr>
          <a:xfrm>
            <a:off x="853802" y="7021487"/>
            <a:ext cx="11297196" cy="2213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a:lnSpc>
                <a:spcPct val="110000"/>
              </a:lnSpc>
              <a:defRPr sz="3400" cap="none">
                <a:solidFill>
                  <a:srgbClr val="94E3FE"/>
                </a:solidFill>
              </a:defRPr>
            </a:pPr>
            <a:r>
              <a:t>Oh, that Israel had only believed their God and waited upon Him for deliverance; and oh, that the redeemed today would do the same in every situation! His Word is 100% true and He had </a:t>
            </a:r>
            <a:r>
              <a:rPr i="1"/>
              <a:t>never</a:t>
            </a:r>
            <a:r>
              <a:t> failed His people.</a:t>
            </a:r>
          </a:p>
        </p:txBody>
      </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4" name="MANNA - They next entered the wilderness of Sin and God began giving them the daily manna (Ex. 16:1-24). It never failed for 40 years until they entered the Promised Land!"/>
          <p:cNvSpPr txBox="1"/>
          <p:nvPr/>
        </p:nvSpPr>
        <p:spPr>
          <a:xfrm>
            <a:off x="1031860" y="6995908"/>
            <a:ext cx="10941080" cy="25827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rPr>
                <a:solidFill>
                  <a:srgbClr val="FFFFFF"/>
                </a:solidFill>
              </a:rPr>
              <a:t>MANNA</a:t>
            </a:r>
            <a:r>
              <a:t> - They next entered the wilderness of Sin and God began giving them the daily manna (Ex. 16:1-24). It never failed for 40 years until they entered the Promised Land!</a:t>
            </a:r>
          </a:p>
        </p:txBody>
      </p:sp>
      <p:grpSp>
        <p:nvGrpSpPr>
          <p:cNvPr id="807" name="Egypt.jpeg"/>
          <p:cNvGrpSpPr/>
          <p:nvPr/>
        </p:nvGrpSpPr>
        <p:grpSpPr>
          <a:xfrm>
            <a:off x="1396403" y="504446"/>
            <a:ext cx="10211994" cy="6211446"/>
            <a:chOff x="0" y="0"/>
            <a:chExt cx="10211992" cy="6211445"/>
          </a:xfrm>
        </p:grpSpPr>
        <p:pic>
          <p:nvPicPr>
            <p:cNvPr id="806" name="Egypt.jpeg" descr="Egypt.jpeg"/>
            <p:cNvPicPr>
              <a:picLocks noChangeAspect="1"/>
            </p:cNvPicPr>
            <p:nvPr/>
          </p:nvPicPr>
          <p:blipFill>
            <a:blip r:embed="rId2"/>
            <a:srcRect l="12296" t="35759" r="12296" b="3631"/>
            <a:stretch>
              <a:fillRect/>
            </a:stretch>
          </p:blipFill>
          <p:spPr>
            <a:xfrm>
              <a:off x="76200" y="63500"/>
              <a:ext cx="10072293" cy="6071746"/>
            </a:xfrm>
            <a:prstGeom prst="rect">
              <a:avLst/>
            </a:prstGeom>
            <a:ln>
              <a:noFill/>
            </a:ln>
            <a:effectLst/>
          </p:spPr>
        </p:pic>
        <p:pic>
          <p:nvPicPr>
            <p:cNvPr id="805" name="Egypt.jpeg" descr="Egypt.jpeg"/>
            <p:cNvPicPr>
              <a:picLocks/>
            </p:cNvPicPr>
            <p:nvPr/>
          </p:nvPicPr>
          <p:blipFill>
            <a:blip r:embed="rId3"/>
            <a:stretch>
              <a:fillRect/>
            </a:stretch>
          </p:blipFill>
          <p:spPr>
            <a:xfrm>
              <a:off x="-1" y="-1"/>
              <a:ext cx="10211994" cy="6211447"/>
            </a:xfrm>
            <a:prstGeom prst="rect">
              <a:avLst/>
            </a:prstGeom>
            <a:effectLst/>
          </p:spPr>
        </p:pic>
      </p:grpSp>
      <p:sp>
        <p:nvSpPr>
          <p:cNvPr id="808" name="shur"/>
          <p:cNvSpPr txBox="1"/>
          <p:nvPr/>
        </p:nvSpPr>
        <p:spPr>
          <a:xfrm>
            <a:off x="6836794" y="2115080"/>
            <a:ext cx="1481746"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shur</a:t>
            </a:r>
          </a:p>
        </p:txBody>
      </p:sp>
      <p:sp>
        <p:nvSpPr>
          <p:cNvPr id="809" name="marah"/>
          <p:cNvSpPr txBox="1"/>
          <p:nvPr/>
        </p:nvSpPr>
        <p:spPr>
          <a:xfrm>
            <a:off x="6263271" y="3349818"/>
            <a:ext cx="1343199"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marah</a:t>
            </a:r>
          </a:p>
        </p:txBody>
      </p:sp>
      <p:sp>
        <p:nvSpPr>
          <p:cNvPr id="810" name="sin"/>
          <p:cNvSpPr txBox="1"/>
          <p:nvPr/>
        </p:nvSpPr>
        <p:spPr>
          <a:xfrm>
            <a:off x="6955327" y="4127907"/>
            <a:ext cx="1481746"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000000"/>
                </a:solidFill>
              </a:defRPr>
            </a:lvl1pPr>
          </a:lstStyle>
          <a:p>
            <a:r>
              <a:t>sin</a:t>
            </a:r>
          </a:p>
        </p:txBody>
      </p:sp>
      <p:sp>
        <p:nvSpPr>
          <p:cNvPr id="811" name="Sinai"/>
          <p:cNvSpPr txBox="1"/>
          <p:nvPr/>
        </p:nvSpPr>
        <p:spPr>
          <a:xfrm>
            <a:off x="7802105" y="5607832"/>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Sinai</a:t>
            </a:r>
          </a:p>
        </p:txBody>
      </p:sp>
      <p:sp>
        <p:nvSpPr>
          <p:cNvPr id="816" name="Connection Line"/>
          <p:cNvSpPr/>
          <p:nvPr/>
        </p:nvSpPr>
        <p:spPr>
          <a:xfrm>
            <a:off x="6617295" y="3788250"/>
            <a:ext cx="781026" cy="12046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3005" y="7193"/>
                  <a:pt x="20205" y="14393"/>
                  <a:pt x="21600" y="21600"/>
                </a:cubicBezTo>
              </a:path>
            </a:pathLst>
          </a:custGeom>
          <a:ln w="76200">
            <a:solidFill>
              <a:srgbClr val="000000"/>
            </a:solidFill>
            <a:miter lim="400000"/>
            <a:tailEnd type="triangle"/>
          </a:ln>
        </p:spPr>
        <p:txBody>
          <a:bodyPr/>
          <a:lstStyle/>
          <a:p>
            <a:endParaRPr/>
          </a:p>
        </p:txBody>
      </p:sp>
      <p:sp>
        <p:nvSpPr>
          <p:cNvPr id="813" name="egypt"/>
          <p:cNvSpPr txBox="1"/>
          <p:nvPr/>
        </p:nvSpPr>
        <p:spPr>
          <a:xfrm>
            <a:off x="2477728" y="1598613"/>
            <a:ext cx="1750145"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egypt</a:t>
            </a:r>
          </a:p>
        </p:txBody>
      </p:sp>
      <p:sp>
        <p:nvSpPr>
          <p:cNvPr id="817" name="Connection Line"/>
          <p:cNvSpPr/>
          <p:nvPr/>
        </p:nvSpPr>
        <p:spPr>
          <a:xfrm>
            <a:off x="5376730" y="2514632"/>
            <a:ext cx="1184474" cy="963642"/>
          </a:xfrm>
          <a:custGeom>
            <a:avLst/>
            <a:gdLst/>
            <a:ahLst/>
            <a:cxnLst>
              <a:cxn ang="0">
                <a:pos x="wd2" y="hd2"/>
              </a:cxn>
              <a:cxn ang="5400000">
                <a:pos x="wd2" y="hd2"/>
              </a:cxn>
              <a:cxn ang="10800000">
                <a:pos x="wd2" y="hd2"/>
              </a:cxn>
              <a:cxn ang="16200000">
                <a:pos x="wd2" y="hd2"/>
              </a:cxn>
            </a:cxnLst>
            <a:rect l="0" t="0" r="r" b="b"/>
            <a:pathLst>
              <a:path w="21600" h="20516" extrusionOk="0">
                <a:moveTo>
                  <a:pt x="0" y="140"/>
                </a:moveTo>
                <a:cubicBezTo>
                  <a:pt x="13187" y="-1084"/>
                  <a:pt x="20387" y="5708"/>
                  <a:pt x="21600" y="20516"/>
                </a:cubicBezTo>
              </a:path>
            </a:pathLst>
          </a:custGeom>
          <a:ln w="76200">
            <a:solidFill>
              <a:srgbClr val="000000"/>
            </a:solidFill>
            <a:miter lim="400000"/>
            <a:tailEnd type="triangle"/>
          </a:ln>
        </p:spPr>
        <p:txBody>
          <a:bodyPr/>
          <a:lstStyle/>
          <a:p>
            <a:endParaRPr/>
          </a:p>
        </p:txBody>
      </p:sp>
      <p:sp>
        <p:nvSpPr>
          <p:cNvPr id="815" name="© Knowing the Bible"/>
          <p:cNvSpPr txBox="1"/>
          <p:nvPr/>
        </p:nvSpPr>
        <p:spPr>
          <a:xfrm>
            <a:off x="1014412" y="6176519"/>
            <a:ext cx="4140598"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 name="Manna is a beautiful picture of Christ as the Bread of Life. It signifies Christ as God’s provision for the believer’s spiritual life in this present world. We are saved by Him and we live by Him."/>
          <p:cNvSpPr txBox="1"/>
          <p:nvPr/>
        </p:nvSpPr>
        <p:spPr>
          <a:xfrm>
            <a:off x="901510" y="7128176"/>
            <a:ext cx="11201780" cy="26728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54990">
              <a:lnSpc>
                <a:spcPct val="110000"/>
              </a:lnSpc>
              <a:defRPr sz="3230" cap="none">
                <a:solidFill>
                  <a:srgbClr val="94E3FE"/>
                </a:solidFill>
              </a:defRPr>
            </a:lvl1pPr>
          </a:lstStyle>
          <a:p>
            <a:r>
              <a:t>Manna is a beautiful picture of Christ as the Bread of Life. It signifies Christ as God’s provision for the believer’s spiritual life in this present world. We are saved by Him and we live by Him. </a:t>
            </a:r>
          </a:p>
        </p:txBody>
      </p:sp>
      <p:grpSp>
        <p:nvGrpSpPr>
          <p:cNvPr id="822" name="Manna-and-Quail-from-Heaven.jpg"/>
          <p:cNvGrpSpPr/>
          <p:nvPr/>
        </p:nvGrpSpPr>
        <p:grpSpPr>
          <a:xfrm>
            <a:off x="774229" y="453891"/>
            <a:ext cx="11456342" cy="6537067"/>
            <a:chOff x="0" y="0"/>
            <a:chExt cx="11456341" cy="6537066"/>
          </a:xfrm>
        </p:grpSpPr>
        <p:pic>
          <p:nvPicPr>
            <p:cNvPr id="821" name="Manna-and-Quail-from-Heaven.jpg" descr="Manna-and-Quail-from-Heaven.jpg"/>
            <p:cNvPicPr>
              <a:picLocks noChangeAspect="1"/>
            </p:cNvPicPr>
            <p:nvPr/>
          </p:nvPicPr>
          <p:blipFill>
            <a:blip r:embed="rId2"/>
            <a:srcRect l="496"/>
            <a:stretch>
              <a:fillRect/>
            </a:stretch>
          </p:blipFill>
          <p:spPr>
            <a:xfrm>
              <a:off x="76200" y="63500"/>
              <a:ext cx="11316642" cy="6397367"/>
            </a:xfrm>
            <a:prstGeom prst="rect">
              <a:avLst/>
            </a:prstGeom>
            <a:ln>
              <a:noFill/>
            </a:ln>
            <a:effectLst/>
          </p:spPr>
        </p:pic>
        <p:pic>
          <p:nvPicPr>
            <p:cNvPr id="820" name="Manna-and-Quail-from-Heaven.jpg" descr="Manna-and-Quail-from-Heaven.jpg"/>
            <p:cNvPicPr>
              <a:picLocks/>
            </p:cNvPicPr>
            <p:nvPr/>
          </p:nvPicPr>
          <p:blipFill>
            <a:blip r:embed="rId3"/>
            <a:stretch>
              <a:fillRect/>
            </a:stretch>
          </p:blipFill>
          <p:spPr>
            <a:xfrm>
              <a:off x="0" y="0"/>
              <a:ext cx="11456342" cy="6537067"/>
            </a:xfrm>
            <a:prstGeom prst="rect">
              <a:avLst/>
            </a:prstGeom>
            <a:effectLst/>
          </p:spPr>
        </p:pic>
      </p:gr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3</TotalTime>
  <Words>4509</Words>
  <Application>Microsoft Office PowerPoint</Application>
  <PresentationFormat>Custom</PresentationFormat>
  <Paragraphs>220</Paragraphs>
  <Slides>113</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113</vt:i4>
      </vt:variant>
    </vt:vector>
  </HeadingPairs>
  <TitlesOfParts>
    <vt:vector size="115"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2023-06-01T22:48:03Z</dcterms:modified>
</cp:coreProperties>
</file>